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59"/>
  </p:notesMasterIdLst>
  <p:handoutMasterIdLst>
    <p:handoutMasterId r:id="rId60"/>
  </p:handoutMasterIdLst>
  <p:sldIdLst>
    <p:sldId id="256" r:id="rId2"/>
    <p:sldId id="287" r:id="rId3"/>
    <p:sldId id="285" r:id="rId4"/>
    <p:sldId id="286" r:id="rId5"/>
    <p:sldId id="366" r:id="rId6"/>
    <p:sldId id="367" r:id="rId7"/>
    <p:sldId id="346" r:id="rId8"/>
    <p:sldId id="360" r:id="rId9"/>
    <p:sldId id="288" r:id="rId10"/>
    <p:sldId id="326" r:id="rId11"/>
    <p:sldId id="293" r:id="rId12"/>
    <p:sldId id="306" r:id="rId13"/>
    <p:sldId id="302" r:id="rId14"/>
    <p:sldId id="329" r:id="rId15"/>
    <p:sldId id="303" r:id="rId16"/>
    <p:sldId id="300" r:id="rId17"/>
    <p:sldId id="299" r:id="rId18"/>
    <p:sldId id="294" r:id="rId19"/>
    <p:sldId id="304" r:id="rId20"/>
    <p:sldId id="369" r:id="rId21"/>
    <p:sldId id="372" r:id="rId22"/>
    <p:sldId id="317" r:id="rId23"/>
    <p:sldId id="301" r:id="rId24"/>
    <p:sldId id="311" r:id="rId25"/>
    <p:sldId id="259" r:id="rId26"/>
    <p:sldId id="339" r:id="rId27"/>
    <p:sldId id="327" r:id="rId28"/>
    <p:sldId id="275" r:id="rId29"/>
    <p:sldId id="361" r:id="rId30"/>
    <p:sldId id="337" r:id="rId31"/>
    <p:sldId id="276" r:id="rId32"/>
    <p:sldId id="325" r:id="rId33"/>
    <p:sldId id="341" r:id="rId34"/>
    <p:sldId id="351" r:id="rId35"/>
    <p:sldId id="331" r:id="rId36"/>
    <p:sldId id="343" r:id="rId37"/>
    <p:sldId id="279" r:id="rId38"/>
    <p:sldId id="268" r:id="rId39"/>
    <p:sldId id="266" r:id="rId40"/>
    <p:sldId id="362" r:id="rId41"/>
    <p:sldId id="271" r:id="rId42"/>
    <p:sldId id="352" r:id="rId43"/>
    <p:sldId id="363" r:id="rId44"/>
    <p:sldId id="333" r:id="rId45"/>
    <p:sldId id="349" r:id="rId46"/>
    <p:sldId id="335" r:id="rId47"/>
    <p:sldId id="280" r:id="rId48"/>
    <p:sldId id="354" r:id="rId49"/>
    <p:sldId id="355" r:id="rId50"/>
    <p:sldId id="356" r:id="rId51"/>
    <p:sldId id="353" r:id="rId52"/>
    <p:sldId id="348" r:id="rId53"/>
    <p:sldId id="370" r:id="rId54"/>
    <p:sldId id="371" r:id="rId55"/>
    <p:sldId id="364" r:id="rId56"/>
    <p:sldId id="359" r:id="rId57"/>
    <p:sldId id="273"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00"/>
    <a:srgbClr val="9966FF"/>
    <a:srgbClr val="9999FF"/>
    <a:srgbClr val="4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01" autoAdjust="0"/>
  </p:normalViewPr>
  <p:slideViewPr>
    <p:cSldViewPr>
      <p:cViewPr varScale="1">
        <p:scale>
          <a:sx n="101" d="100"/>
          <a:sy n="101" d="100"/>
        </p:scale>
        <p:origin x="126" y="108"/>
      </p:cViewPr>
      <p:guideLst>
        <p:guide orient="horz" pos="2160"/>
        <p:guide pos="2880"/>
      </p:guideLst>
    </p:cSldViewPr>
  </p:slideViewPr>
  <p:outlineViewPr>
    <p:cViewPr>
      <p:scale>
        <a:sx n="33" d="100"/>
        <a:sy n="33" d="100"/>
      </p:scale>
      <p:origin x="60" y="1752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EDF05BFE-C3D0-485C-8288-10C8777A467D}" type="datetimeFigureOut">
              <a:rPr lang="en-US"/>
              <a:pPr>
                <a:defRPr/>
              </a:pPr>
              <a:t>3/29/2025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2486F18-1101-427C-825C-F8ADBC12C7D3}" type="slidenum">
              <a:rPr lang="en-US"/>
              <a:pPr>
                <a:defRPr/>
              </a:pPr>
              <a:t>‹#›</a:t>
            </a:fld>
            <a:endParaRPr lang="en-US" dirty="0"/>
          </a:p>
        </p:txBody>
      </p:sp>
    </p:spTree>
    <p:extLst>
      <p:ext uri="{BB962C8B-B14F-4D97-AF65-F5344CB8AC3E}">
        <p14:creationId xmlns:p14="http://schemas.microsoft.com/office/powerpoint/2010/main" val="75169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DDBA6030-E650-4F2E-BAB1-ECA9676891C4}" type="datetimeFigureOut">
              <a:rPr lang="en-US"/>
              <a:pPr>
                <a:defRPr/>
              </a:pPr>
              <a:t>3/29/2025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9ED5E750-A534-4545-8A61-A1E6A574F4D6}" type="slidenum">
              <a:rPr lang="en-US"/>
              <a:pPr>
                <a:defRPr/>
              </a:pPr>
              <a:t>‹#›</a:t>
            </a:fld>
            <a:endParaRPr lang="en-US"/>
          </a:p>
        </p:txBody>
      </p:sp>
    </p:spTree>
    <p:extLst>
      <p:ext uri="{BB962C8B-B14F-4D97-AF65-F5344CB8AC3E}">
        <p14:creationId xmlns:p14="http://schemas.microsoft.com/office/powerpoint/2010/main" val="1456638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AB079F-9E8B-422A-9EC8-94C57D8EB8EE}" type="slidenum">
              <a:rPr lang="en-US" altLang="en-US" smtClean="0"/>
              <a:pPr/>
              <a:t>5</a:t>
            </a:fld>
            <a:endParaRPr lang="en-US" altLang="en-US"/>
          </a:p>
        </p:txBody>
      </p:sp>
    </p:spTree>
    <p:extLst>
      <p:ext uri="{BB962C8B-B14F-4D97-AF65-F5344CB8AC3E}">
        <p14:creationId xmlns:p14="http://schemas.microsoft.com/office/powerpoint/2010/main" val="244512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451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2345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EFBB49F3-4EED-477F-A853-6E3D806449F8}"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55536300"/>
      </p:ext>
    </p:extLst>
  </p:cSld>
  <p:clrMapOvr>
    <a:masterClrMapping/>
  </p:clrMapOvr>
  <p:transition spd="slow"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92C4A5A-B581-4C2F-AC1D-63494EC523E2}" type="slidenum">
              <a:rPr lang="en-US"/>
              <a:pPr>
                <a:defRPr/>
              </a:pPr>
              <a:t>‹#›</a:t>
            </a:fld>
            <a:endParaRPr lang="en-US" dirty="0"/>
          </a:p>
        </p:txBody>
      </p:sp>
    </p:spTree>
    <p:extLst>
      <p:ext uri="{BB962C8B-B14F-4D97-AF65-F5344CB8AC3E}">
        <p14:creationId xmlns:p14="http://schemas.microsoft.com/office/powerpoint/2010/main" val="4268310690"/>
      </p:ext>
    </p:extLst>
  </p:cSld>
  <p:clrMapOvr>
    <a:masterClrMapping/>
  </p:clrMapOvr>
  <p:transition spd="slow"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861BE99-5853-49CB-B27E-28EDB9AEEB5B}" type="slidenum">
              <a:rPr lang="en-US"/>
              <a:pPr>
                <a:defRPr/>
              </a:pPr>
              <a:t>‹#›</a:t>
            </a:fld>
            <a:endParaRPr lang="en-US" dirty="0"/>
          </a:p>
        </p:txBody>
      </p:sp>
    </p:spTree>
    <p:extLst>
      <p:ext uri="{BB962C8B-B14F-4D97-AF65-F5344CB8AC3E}">
        <p14:creationId xmlns:p14="http://schemas.microsoft.com/office/powerpoint/2010/main" val="2302058666"/>
      </p:ext>
    </p:extLst>
  </p:cSld>
  <p:clrMapOvr>
    <a:masterClrMapping/>
  </p:clrMapOvr>
  <p:transition spd="slow"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836613F-8D96-4924-BF68-132CF2055C4C}" type="slidenum">
              <a:rPr lang="en-US"/>
              <a:pPr>
                <a:defRPr/>
              </a:pPr>
              <a:t>‹#›</a:t>
            </a:fld>
            <a:endParaRPr lang="en-US" dirty="0"/>
          </a:p>
        </p:txBody>
      </p:sp>
    </p:spTree>
    <p:extLst>
      <p:ext uri="{BB962C8B-B14F-4D97-AF65-F5344CB8AC3E}">
        <p14:creationId xmlns:p14="http://schemas.microsoft.com/office/powerpoint/2010/main" val="583434679"/>
      </p:ext>
    </p:extLst>
  </p:cSld>
  <p:clrMapOvr>
    <a:masterClrMapping/>
  </p:clrMapOvr>
  <p:transition spd="slow"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4A8FF22-7E4E-4F2D-9578-2F24D505B30C}" type="slidenum">
              <a:rPr lang="en-US"/>
              <a:pPr>
                <a:defRPr/>
              </a:pPr>
              <a:t>‹#›</a:t>
            </a:fld>
            <a:endParaRPr lang="en-US" dirty="0"/>
          </a:p>
        </p:txBody>
      </p:sp>
    </p:spTree>
    <p:extLst>
      <p:ext uri="{BB962C8B-B14F-4D97-AF65-F5344CB8AC3E}">
        <p14:creationId xmlns:p14="http://schemas.microsoft.com/office/powerpoint/2010/main" val="3416587833"/>
      </p:ext>
    </p:extLst>
  </p:cSld>
  <p:clrMapOvr>
    <a:masterClrMapping/>
  </p:clrMapOvr>
  <p:transition spd="slow"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C2C3CC3-61EF-47AF-AA94-0A184ED3FD12}" type="slidenum">
              <a:rPr lang="en-US"/>
              <a:pPr>
                <a:defRPr/>
              </a:pPr>
              <a:t>‹#›</a:t>
            </a:fld>
            <a:endParaRPr lang="en-US" dirty="0"/>
          </a:p>
        </p:txBody>
      </p:sp>
    </p:spTree>
    <p:extLst>
      <p:ext uri="{BB962C8B-B14F-4D97-AF65-F5344CB8AC3E}">
        <p14:creationId xmlns:p14="http://schemas.microsoft.com/office/powerpoint/2010/main" val="3849863883"/>
      </p:ext>
    </p:extLst>
  </p:cSld>
  <p:clrMapOvr>
    <a:masterClrMapping/>
  </p:clrMapOvr>
  <p:transition spd="slow"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48336508-5FFF-4AAF-9F99-4997A27854E1}" type="slidenum">
              <a:rPr lang="en-US"/>
              <a:pPr>
                <a:defRPr/>
              </a:pPr>
              <a:t>‹#›</a:t>
            </a:fld>
            <a:endParaRPr lang="en-US" dirty="0"/>
          </a:p>
        </p:txBody>
      </p:sp>
    </p:spTree>
    <p:extLst>
      <p:ext uri="{BB962C8B-B14F-4D97-AF65-F5344CB8AC3E}">
        <p14:creationId xmlns:p14="http://schemas.microsoft.com/office/powerpoint/2010/main" val="655238061"/>
      </p:ext>
    </p:extLst>
  </p:cSld>
  <p:clrMapOvr>
    <a:masterClrMapping/>
  </p:clrMapOvr>
  <p:transition spd="slow"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72349C21-BC65-4A4E-9E5B-B1342F2FFFCC}" type="slidenum">
              <a:rPr lang="en-US"/>
              <a:pPr>
                <a:defRPr/>
              </a:pPr>
              <a:t>‹#›</a:t>
            </a:fld>
            <a:endParaRPr lang="en-US" dirty="0"/>
          </a:p>
        </p:txBody>
      </p:sp>
    </p:spTree>
    <p:extLst>
      <p:ext uri="{BB962C8B-B14F-4D97-AF65-F5344CB8AC3E}">
        <p14:creationId xmlns:p14="http://schemas.microsoft.com/office/powerpoint/2010/main" val="3422247148"/>
      </p:ext>
    </p:extLst>
  </p:cSld>
  <p:clrMapOvr>
    <a:masterClrMapping/>
  </p:clrMapOvr>
  <p:transition spd="slow"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7790E8C-589D-4951-A3C1-0EDF43CD0253}" type="slidenum">
              <a:rPr lang="en-US"/>
              <a:pPr>
                <a:defRPr/>
              </a:pPr>
              <a:t>‹#›</a:t>
            </a:fld>
            <a:endParaRPr lang="en-US" dirty="0"/>
          </a:p>
        </p:txBody>
      </p:sp>
    </p:spTree>
    <p:extLst>
      <p:ext uri="{BB962C8B-B14F-4D97-AF65-F5344CB8AC3E}">
        <p14:creationId xmlns:p14="http://schemas.microsoft.com/office/powerpoint/2010/main" val="1655032235"/>
      </p:ext>
    </p:extLst>
  </p:cSld>
  <p:clrMapOvr>
    <a:masterClrMapping/>
  </p:clrMapOvr>
  <p:transition spd="slow"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A33F4A8-F4A0-42AA-8D4E-3C9440F3B26C}" type="slidenum">
              <a:rPr lang="en-US"/>
              <a:pPr>
                <a:defRPr/>
              </a:pPr>
              <a:t>‹#›</a:t>
            </a:fld>
            <a:endParaRPr lang="en-US" dirty="0"/>
          </a:p>
        </p:txBody>
      </p:sp>
    </p:spTree>
    <p:extLst>
      <p:ext uri="{BB962C8B-B14F-4D97-AF65-F5344CB8AC3E}">
        <p14:creationId xmlns:p14="http://schemas.microsoft.com/office/powerpoint/2010/main" val="1754748505"/>
      </p:ext>
    </p:extLst>
  </p:cSld>
  <p:clrMapOvr>
    <a:masterClrMapping/>
  </p:clrMapOvr>
  <p:transition spd="slow"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084CC05-D77B-478E-86A1-6C811F7ED01E}" type="slidenum">
              <a:rPr lang="en-US"/>
              <a:pPr>
                <a:defRPr/>
              </a:pPr>
              <a:t>‹#›</a:t>
            </a:fld>
            <a:endParaRPr lang="en-US" dirty="0"/>
          </a:p>
        </p:txBody>
      </p:sp>
    </p:spTree>
    <p:extLst>
      <p:ext uri="{BB962C8B-B14F-4D97-AF65-F5344CB8AC3E}">
        <p14:creationId xmlns:p14="http://schemas.microsoft.com/office/powerpoint/2010/main" val="1570876626"/>
      </p:ext>
    </p:extLst>
  </p:cSld>
  <p:clrMapOvr>
    <a:masterClrMapping/>
  </p:clrMapOvr>
  <p:transition spd="slow"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47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23347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348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349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349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3349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3349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EBE4497C-8F16-4C6B-81C8-B66D26766D7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296"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ransition spd="slow" advTm="2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8125"/>
            <a:ext cx="8686800" cy="5791200"/>
          </a:xfrm>
          <a:prstGeom prst="rect">
            <a:avLst/>
          </a:prstGeom>
        </p:spPr>
      </p:pic>
      <p:sp>
        <p:nvSpPr>
          <p:cNvPr id="2050" name="Rectangle 2"/>
          <p:cNvSpPr>
            <a:spLocks noGrp="1" noChangeArrowheads="1"/>
          </p:cNvSpPr>
          <p:nvPr>
            <p:ph type="ctrTitle"/>
          </p:nvPr>
        </p:nvSpPr>
        <p:spPr>
          <a:xfrm>
            <a:off x="457200" y="1295400"/>
            <a:ext cx="8229600" cy="990600"/>
          </a:xfrm>
        </p:spPr>
        <p:txBody>
          <a:bodyPr/>
          <a:lstStyle/>
          <a:p>
            <a:pPr eaLnBrk="1" hangingPunct="1">
              <a:defRPr/>
            </a:pPr>
            <a:r>
              <a:rPr lang="en-US" sz="6000" dirty="0"/>
              <a:t>Mt. Fuji Safety Briefing</a:t>
            </a:r>
          </a:p>
        </p:txBody>
      </p:sp>
      <p:sp>
        <p:nvSpPr>
          <p:cNvPr id="2051" name="Rectangle 3"/>
          <p:cNvSpPr>
            <a:spLocks noGrp="1" noChangeArrowheads="1"/>
          </p:cNvSpPr>
          <p:nvPr>
            <p:ph type="subTitle" idx="1"/>
          </p:nvPr>
        </p:nvSpPr>
        <p:spPr>
          <a:xfrm>
            <a:off x="1371600" y="4800600"/>
            <a:ext cx="6400800" cy="1143000"/>
          </a:xfrm>
        </p:spPr>
        <p:txBody>
          <a:bodyPr/>
          <a:lstStyle/>
          <a:p>
            <a:pPr eaLnBrk="1" hangingPunct="1">
              <a:defRPr/>
            </a:pPr>
            <a:r>
              <a:rPr lang="en-US" sz="2800" dirty="0"/>
              <a:t>Yokota Outdoor Recreation</a:t>
            </a:r>
          </a:p>
          <a:p>
            <a:pPr eaLnBrk="1" hangingPunct="1">
              <a:defRPr/>
            </a:pPr>
            <a:r>
              <a:rPr lang="en-US" sz="2800" dirty="0"/>
              <a:t>Bldg.564   225-4552</a:t>
            </a:r>
          </a:p>
        </p:txBody>
      </p:sp>
      <p:sp>
        <p:nvSpPr>
          <p:cNvPr id="2061" name="Rectangle 13"/>
          <p:cNvSpPr>
            <a:spLocks noChangeArrowheads="1"/>
          </p:cNvSpPr>
          <p:nvPr/>
        </p:nvSpPr>
        <p:spPr bwMode="auto">
          <a:xfrm>
            <a:off x="381000" y="228600"/>
            <a:ext cx="8229600" cy="1371600"/>
          </a:xfrm>
          <a:prstGeom prst="rect">
            <a:avLst/>
          </a:prstGeom>
          <a:noFill/>
          <a:ln w="9525">
            <a:noFill/>
            <a:miter lim="800000"/>
            <a:headEnd/>
            <a:tailEnd/>
          </a:ln>
          <a:effectLst/>
        </p:spPr>
        <p:txBody>
          <a:bodyPr anchor="ctr"/>
          <a:lstStyle/>
          <a:p>
            <a:pPr algn="ctr" eaLnBrk="1" hangingPunct="1">
              <a:defRPr/>
            </a:pPr>
            <a:endParaRPr lang="en-US" sz="7000" dirty="0">
              <a:solidFill>
                <a:schemeClr val="tx2"/>
              </a:solidFill>
              <a:effectLst>
                <a:outerShdw blurRad="38100" dist="38100" dir="2700000" algn="tl">
                  <a:srgbClr val="000000"/>
                </a:outerShdw>
              </a:effectLst>
            </a:endParaRPr>
          </a:p>
        </p:txBody>
      </p:sp>
    </p:spTree>
  </p:cSld>
  <p:clrMapOvr>
    <a:masterClrMapping/>
  </p:clrMapOvr>
  <p:transition spd="slow"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0"/>
            <a:ext cx="8229600" cy="1143000"/>
          </a:xfrm>
        </p:spPr>
        <p:txBody>
          <a:bodyPr/>
          <a:lstStyle/>
          <a:p>
            <a:pPr eaLnBrk="1" hangingPunct="1">
              <a:defRPr/>
            </a:pPr>
            <a:r>
              <a:rPr lang="en-US" dirty="0"/>
              <a:t>Packing</a:t>
            </a:r>
          </a:p>
        </p:txBody>
      </p:sp>
      <p:sp>
        <p:nvSpPr>
          <p:cNvPr id="12291" name="Rectangle 3"/>
          <p:cNvSpPr>
            <a:spLocks noGrp="1" noChangeArrowheads="1"/>
          </p:cNvSpPr>
          <p:nvPr>
            <p:ph type="body" idx="1"/>
          </p:nvPr>
        </p:nvSpPr>
        <p:spPr>
          <a:xfrm>
            <a:off x="457200" y="1371600"/>
            <a:ext cx="8229600" cy="4572000"/>
          </a:xfrm>
        </p:spPr>
        <p:txBody>
          <a:bodyPr/>
          <a:lstStyle/>
          <a:p>
            <a:pPr eaLnBrk="1" hangingPunct="1">
              <a:lnSpc>
                <a:spcPct val="90000"/>
              </a:lnSpc>
            </a:pPr>
            <a:r>
              <a:rPr lang="en-US" altLang="ja-JP" sz="3600">
                <a:ea typeface="MS PGothic" pitchFamily="34" charset="-128"/>
              </a:rPr>
              <a:t>Go through the supply checklist in the  Mt. Fuji pamphlet.</a:t>
            </a:r>
          </a:p>
          <a:p>
            <a:pPr eaLnBrk="1" hangingPunct="1">
              <a:lnSpc>
                <a:spcPct val="90000"/>
              </a:lnSpc>
              <a:buFontTx/>
              <a:buNone/>
            </a:pPr>
            <a:endParaRPr lang="en-US" altLang="ja-JP" sz="2400">
              <a:ea typeface="MS PGothic" pitchFamily="34" charset="-128"/>
            </a:endParaRPr>
          </a:p>
          <a:p>
            <a:pPr eaLnBrk="1" hangingPunct="1">
              <a:lnSpc>
                <a:spcPct val="90000"/>
              </a:lnSpc>
            </a:pPr>
            <a:r>
              <a:rPr lang="en-US" altLang="ja-JP" sz="3600">
                <a:ea typeface="MS PGothic" pitchFamily="34" charset="-128"/>
              </a:rPr>
              <a:t>Remember to pack </a:t>
            </a:r>
            <a:r>
              <a:rPr lang="en-US" altLang="en-US" sz="3600"/>
              <a:t>necessities</a:t>
            </a:r>
            <a:r>
              <a:rPr lang="en-US" altLang="en-US" sz="3600">
                <a:ea typeface="MS PGothic" pitchFamily="34" charset="-128"/>
              </a:rPr>
              <a:t> </a:t>
            </a:r>
            <a:r>
              <a:rPr lang="en-US" altLang="ja-JP" sz="3600">
                <a:ea typeface="MS PGothic" pitchFamily="34" charset="-128"/>
              </a:rPr>
              <a:t>only and a</a:t>
            </a:r>
            <a:r>
              <a:rPr lang="en-US" altLang="en-US" sz="3600"/>
              <a:t>void “nice to have” supplies.</a:t>
            </a:r>
          </a:p>
          <a:p>
            <a:pPr eaLnBrk="1" hangingPunct="1">
              <a:lnSpc>
                <a:spcPct val="90000"/>
              </a:lnSpc>
            </a:pPr>
            <a:endParaRPr lang="en-US" altLang="en-US" sz="2400"/>
          </a:p>
          <a:p>
            <a:pPr eaLnBrk="1" hangingPunct="1">
              <a:lnSpc>
                <a:spcPct val="90000"/>
              </a:lnSpc>
            </a:pPr>
            <a:r>
              <a:rPr lang="en-US" altLang="en-US" sz="3600"/>
              <a:t>Less weight also means better balance. </a:t>
            </a:r>
            <a:endParaRPr lang="en-US" altLang="ja-JP" sz="3600">
              <a:ea typeface="MS PGothic" pitchFamily="34" charset="-128"/>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33400" y="1295400"/>
            <a:ext cx="8229600" cy="1143000"/>
          </a:xfrm>
        </p:spPr>
        <p:txBody>
          <a:bodyPr/>
          <a:lstStyle/>
          <a:p>
            <a:pPr eaLnBrk="1" hangingPunct="1">
              <a:defRPr/>
            </a:pPr>
            <a:r>
              <a:rPr lang="ja-JP" altLang="en-US" sz="5400">
                <a:ea typeface="MS PGothic" pitchFamily="34" charset="-128"/>
              </a:rPr>
              <a:t>③ </a:t>
            </a:r>
            <a:r>
              <a:rPr lang="en-US" altLang="ja-JP" sz="5400" dirty="0">
                <a:ea typeface="MS PGothic" pitchFamily="34" charset="-128"/>
              </a:rPr>
              <a:t>Equipment &amp; Supplies</a:t>
            </a:r>
            <a:endParaRPr lang="en-US" sz="5400" dirty="0">
              <a:ea typeface="MS PGothic" pitchFamily="34" charset="-128"/>
            </a:endParaRPr>
          </a:p>
        </p:txBody>
      </p:sp>
      <p:sp>
        <p:nvSpPr>
          <p:cNvPr id="13315" name="Rectangle 4"/>
          <p:cNvSpPr>
            <a:spLocks noGrp="1" noChangeArrowheads="1"/>
          </p:cNvSpPr>
          <p:nvPr>
            <p:ph type="body" idx="1"/>
          </p:nvPr>
        </p:nvSpPr>
        <p:spPr>
          <a:xfrm>
            <a:off x="457200" y="3124200"/>
            <a:ext cx="8229600" cy="1219200"/>
          </a:xfrm>
          <a:noFill/>
        </p:spPr>
        <p:txBody>
          <a:bodyPr/>
          <a:lstStyle/>
          <a:p>
            <a:pPr eaLnBrk="1" hangingPunct="1"/>
            <a:r>
              <a:rPr lang="en-US" altLang="en-US"/>
              <a:t> An absolute minimum set of clothing for climbing Fuji would be: </a:t>
            </a:r>
          </a:p>
        </p:txBody>
      </p:sp>
    </p:spTree>
  </p:cSld>
  <p:clrMapOvr>
    <a:masterClrMapping/>
  </p:clrMapOvr>
  <p:transition spd="slow" advTm="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r>
              <a:rPr lang="en-US" altLang="ja-JP" dirty="0">
                <a:ea typeface="MS PGothic" pitchFamily="34" charset="-128"/>
              </a:rPr>
              <a:t>Hiking boots (No Sneakers)</a:t>
            </a:r>
          </a:p>
        </p:txBody>
      </p:sp>
      <p:sp>
        <p:nvSpPr>
          <p:cNvPr id="14339" name="Rectangle 3"/>
          <p:cNvSpPr>
            <a:spLocks noGrp="1" noChangeArrowheads="1"/>
          </p:cNvSpPr>
          <p:nvPr>
            <p:ph type="body" idx="1"/>
          </p:nvPr>
        </p:nvSpPr>
        <p:spPr>
          <a:xfrm>
            <a:off x="457200" y="1600200"/>
            <a:ext cx="8229600" cy="3429000"/>
          </a:xfrm>
        </p:spPr>
        <p:txBody>
          <a:bodyPr/>
          <a:lstStyle/>
          <a:p>
            <a:pPr eaLnBrk="1" hangingPunct="1"/>
            <a:r>
              <a:rPr lang="en-US" altLang="en-US"/>
              <a:t>  </a:t>
            </a:r>
            <a:r>
              <a:rPr lang="en-US" altLang="en-US" sz="3600"/>
              <a:t>The rocky, steep terrain in some sections are reasons to bring proper hiking shoes which protect and support your ankles.</a:t>
            </a:r>
            <a:r>
              <a:rPr lang="en-US" altLang="en-US"/>
              <a:t> </a:t>
            </a:r>
          </a:p>
          <a:p>
            <a:pPr eaLnBrk="1" hangingPunct="1">
              <a:buFontTx/>
              <a:buNone/>
            </a:pPr>
            <a:endParaRPr lang="en-US" altLang="en-US" sz="1400"/>
          </a:p>
          <a:p>
            <a:pPr eaLnBrk="1" hangingPunct="1"/>
            <a:r>
              <a:rPr lang="en-US" altLang="en-US"/>
              <a:t>Available for rent.</a:t>
            </a:r>
          </a:p>
        </p:txBody>
      </p:sp>
      <p:pic>
        <p:nvPicPr>
          <p:cNvPr id="14340" name="Picture 9" descr="m_k_1129220_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38575"/>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defRPr/>
            </a:pPr>
            <a:r>
              <a:rPr lang="en-US" altLang="ja-JP" dirty="0">
                <a:ea typeface="MS PGothic" pitchFamily="34" charset="-128"/>
              </a:rPr>
              <a:t>Rain gear (No Poncho)</a:t>
            </a:r>
          </a:p>
        </p:txBody>
      </p:sp>
      <p:sp>
        <p:nvSpPr>
          <p:cNvPr id="15363" name="Rectangle 3"/>
          <p:cNvSpPr>
            <a:spLocks noGrp="1" noChangeArrowheads="1"/>
          </p:cNvSpPr>
          <p:nvPr>
            <p:ph type="body" idx="1"/>
          </p:nvPr>
        </p:nvSpPr>
        <p:spPr>
          <a:xfrm>
            <a:off x="457200" y="1143000"/>
            <a:ext cx="8229600" cy="1752600"/>
          </a:xfrm>
        </p:spPr>
        <p:txBody>
          <a:bodyPr/>
          <a:lstStyle/>
          <a:p>
            <a:pPr eaLnBrk="1" hangingPunct="1"/>
            <a:r>
              <a:rPr lang="en-US" altLang="ja-JP" sz="3600" dirty="0">
                <a:ea typeface="MS PGothic" pitchFamily="34" charset="-128"/>
              </a:rPr>
              <a:t>Bring rain gear, as weather conditions can change very quickly</a:t>
            </a:r>
          </a:p>
          <a:p>
            <a:pPr marL="0" indent="0" eaLnBrk="1" hangingPunct="1">
              <a:buNone/>
            </a:pPr>
            <a:r>
              <a:rPr lang="en-US" altLang="ja-JP" sz="3600" dirty="0">
                <a:ea typeface="MS PGothic" pitchFamily="34" charset="-128"/>
              </a:rPr>
              <a:t>   on the mountains.</a:t>
            </a:r>
          </a:p>
          <a:p>
            <a:pPr eaLnBrk="1" hangingPunct="1"/>
            <a:r>
              <a:rPr lang="en-US" altLang="en-US" sz="3600" dirty="0">
                <a:ea typeface="MS PGothic" pitchFamily="34" charset="-128"/>
              </a:rPr>
              <a:t>Available for rent.</a:t>
            </a:r>
          </a:p>
          <a:p>
            <a:pPr eaLnBrk="1" hangingPunct="1"/>
            <a:endParaRPr lang="en-US" altLang="en-US" sz="3600" dirty="0">
              <a:ea typeface="MS PGothic" pitchFamily="34" charset="-128"/>
            </a:endParaRPr>
          </a:p>
          <a:p>
            <a:pPr marL="0" indent="0" eaLnBrk="1" hangingPunct="1">
              <a:buNone/>
            </a:pPr>
            <a:endParaRPr lang="en-US" altLang="en-US" dirty="0">
              <a:ea typeface="MS PGothic" pitchFamily="34" charset="-128"/>
            </a:endParaRPr>
          </a:p>
          <a:p>
            <a:pPr marL="0" indent="0" eaLnBrk="1" hangingPunct="1">
              <a:buNone/>
            </a:pPr>
            <a:endParaRPr lang="en-US" altLang="en-US" dirty="0">
              <a:ea typeface="MS PGothic" pitchFamily="34" charset="-128"/>
            </a:endParaRPr>
          </a:p>
          <a:p>
            <a:pPr eaLnBrk="1" hangingPunct="1"/>
            <a:r>
              <a:rPr lang="en-US" altLang="en-US" dirty="0">
                <a:ea typeface="MS PGothic" pitchFamily="34" charset="-128"/>
              </a:rPr>
              <a:t>Rain or shine we will climb Mt. Fuji</a:t>
            </a:r>
          </a:p>
        </p:txBody>
      </p:sp>
      <p:pic>
        <p:nvPicPr>
          <p:cNvPr id="15364" name="Picture 7" descr="m_k_1128445_su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65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m_k_1128446_b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365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25043"/>
            <a:ext cx="2209800" cy="3799458"/>
          </a:xfrm>
          <a:prstGeom prst="rect">
            <a:avLst/>
          </a:prstGeom>
        </p:spPr>
      </p:pic>
      <p:sp>
        <p:nvSpPr>
          <p:cNvPr id="5" name="TextBox 4"/>
          <p:cNvSpPr txBox="1"/>
          <p:nvPr/>
        </p:nvSpPr>
        <p:spPr>
          <a:xfrm>
            <a:off x="5791200" y="762000"/>
            <a:ext cx="2971800" cy="5478423"/>
          </a:xfrm>
          <a:prstGeom prst="rect">
            <a:avLst/>
          </a:prstGeom>
          <a:noFill/>
        </p:spPr>
        <p:txBody>
          <a:bodyPr wrap="square" rtlCol="0">
            <a:spAutoFit/>
          </a:bodyPr>
          <a:lstStyle/>
          <a:p>
            <a:r>
              <a:rPr lang="en-US" altLang="ja-JP" sz="35000" dirty="0">
                <a:solidFill>
                  <a:srgbClr val="FF0000"/>
                </a:solidFill>
              </a:rPr>
              <a:t>×</a:t>
            </a:r>
            <a:endParaRPr lang="en-US" sz="35000" dirty="0">
              <a:solidFill>
                <a:srgbClr val="FF0000"/>
              </a:solidFill>
            </a:endParaRPr>
          </a:p>
        </p:txBody>
      </p:sp>
    </p:spTree>
  </p:cSld>
  <p:clrMapOvr>
    <a:masterClrMapping/>
  </p:clrMapOvr>
  <p:transition spd="slow" advTm="2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altLang="ja-JP" dirty="0">
                <a:ea typeface="MS PGothic" pitchFamily="34" charset="-128"/>
              </a:rPr>
              <a:t>P</a:t>
            </a:r>
            <a:r>
              <a:rPr lang="en-US" dirty="0"/>
              <a:t>revent sunburn </a:t>
            </a:r>
          </a:p>
        </p:txBody>
      </p:sp>
      <p:sp>
        <p:nvSpPr>
          <p:cNvPr id="16387" name="Rectangle 3"/>
          <p:cNvSpPr>
            <a:spLocks noGrp="1" noChangeArrowheads="1"/>
          </p:cNvSpPr>
          <p:nvPr>
            <p:ph type="body" idx="1"/>
          </p:nvPr>
        </p:nvSpPr>
        <p:spPr>
          <a:xfrm>
            <a:off x="457200" y="1524000"/>
            <a:ext cx="8229600" cy="3276600"/>
          </a:xfrm>
        </p:spPr>
        <p:txBody>
          <a:bodyPr/>
          <a:lstStyle/>
          <a:p>
            <a:pPr eaLnBrk="1" hangingPunct="1"/>
            <a:r>
              <a:rPr lang="en-US" altLang="ja-JP" sz="3600" dirty="0">
                <a:ea typeface="MS PGothic" pitchFamily="34" charset="-128"/>
              </a:rPr>
              <a:t>Head cover, sunglasses, long-sleeve shirt and sunscreen are items to protect yourself from sunburn.</a:t>
            </a:r>
          </a:p>
          <a:p>
            <a:pPr eaLnBrk="1" hangingPunct="1">
              <a:buFontTx/>
              <a:buNone/>
            </a:pPr>
            <a:endParaRPr lang="en-US" altLang="ja-JP" sz="1400" dirty="0">
              <a:ea typeface="MS PGothic" pitchFamily="34" charset="-128"/>
            </a:endParaRPr>
          </a:p>
          <a:p>
            <a:pPr eaLnBrk="1" hangingPunct="1"/>
            <a:r>
              <a:rPr lang="en-US" altLang="ja-JP" sz="3600" dirty="0">
                <a:ea typeface="MS PGothic" pitchFamily="34" charset="-128"/>
              </a:rPr>
              <a:t>You will be subjected to direct sunlight all day</a:t>
            </a:r>
            <a:r>
              <a:rPr lang="en-US" altLang="en-US" sz="3600" dirty="0"/>
              <a:t>.</a:t>
            </a:r>
            <a:endParaRPr lang="en-US" altLang="ja-JP" sz="3600" dirty="0">
              <a:ea typeface="MS PGothic" pitchFamily="34" charset="-128"/>
            </a:endParaRPr>
          </a:p>
          <a:p>
            <a:pPr eaLnBrk="1" hangingPunct="1"/>
            <a:endParaRPr lang="en-US" altLang="en-US" dirty="0"/>
          </a:p>
        </p:txBody>
      </p:sp>
      <p:pic>
        <p:nvPicPr>
          <p:cNvPr id="16388" name="Picture 6" descr="m_k_1109115_bk-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2672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k11084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4495800"/>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altLang="ja-JP" dirty="0">
                <a:ea typeface="MS PGothic" pitchFamily="34" charset="-128"/>
              </a:rPr>
              <a:t>Backpack</a:t>
            </a:r>
          </a:p>
        </p:txBody>
      </p:sp>
      <p:sp>
        <p:nvSpPr>
          <p:cNvPr id="17411" name="Rectangle 3"/>
          <p:cNvSpPr>
            <a:spLocks noGrp="1" noChangeArrowheads="1"/>
          </p:cNvSpPr>
          <p:nvPr>
            <p:ph type="body" idx="1"/>
          </p:nvPr>
        </p:nvSpPr>
        <p:spPr>
          <a:xfrm>
            <a:off x="457200" y="1600200"/>
            <a:ext cx="8229600" cy="1828800"/>
          </a:xfrm>
        </p:spPr>
        <p:txBody>
          <a:bodyPr/>
          <a:lstStyle/>
          <a:p>
            <a:pPr eaLnBrk="1" hangingPunct="1"/>
            <a:r>
              <a:rPr lang="en-US" altLang="ja-JP" dirty="0">
                <a:ea typeface="MS PGothic" pitchFamily="34" charset="-128"/>
              </a:rPr>
              <a:t>B</a:t>
            </a:r>
            <a:r>
              <a:rPr lang="en-US" altLang="en-US" dirty="0"/>
              <a:t>ring along </a:t>
            </a:r>
            <a:r>
              <a:rPr lang="en-US" altLang="ja-JP" dirty="0">
                <a:ea typeface="MS PGothic" pitchFamily="34" charset="-128"/>
              </a:rPr>
              <a:t>25-40</a:t>
            </a:r>
            <a:r>
              <a:rPr lang="en-US" altLang="en-US" dirty="0"/>
              <a:t> liter </a:t>
            </a:r>
            <a:r>
              <a:rPr lang="en-US" altLang="ja-JP" dirty="0">
                <a:ea typeface="MS PGothic" pitchFamily="34" charset="-128"/>
              </a:rPr>
              <a:t>backpack with a shoulder and hip belt.</a:t>
            </a:r>
          </a:p>
          <a:p>
            <a:pPr eaLnBrk="1" hangingPunct="1">
              <a:buFontTx/>
              <a:buNone/>
            </a:pPr>
            <a:endParaRPr lang="en-US" altLang="ja-JP" sz="1400" dirty="0">
              <a:ea typeface="MS PGothic" pitchFamily="34" charset="-128"/>
            </a:endParaRPr>
          </a:p>
          <a:p>
            <a:pPr eaLnBrk="1" hangingPunct="1"/>
            <a:r>
              <a:rPr lang="en-US" altLang="en-US" dirty="0"/>
              <a:t>Available for rent.</a:t>
            </a:r>
          </a:p>
        </p:txBody>
      </p:sp>
      <p:pic>
        <p:nvPicPr>
          <p:cNvPr id="17412" name="Picture 9" descr="k12232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200400"/>
            <a:ext cx="2181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altLang="ja-JP" sz="4000" dirty="0">
                <a:ea typeface="MS PGothic" pitchFamily="34" charset="-128"/>
              </a:rPr>
              <a:t>High calorie food, snacks &amp; drinks</a:t>
            </a:r>
          </a:p>
        </p:txBody>
      </p:sp>
      <p:sp>
        <p:nvSpPr>
          <p:cNvPr id="18435" name="Rectangle 3"/>
          <p:cNvSpPr>
            <a:spLocks noGrp="1" noChangeArrowheads="1"/>
          </p:cNvSpPr>
          <p:nvPr>
            <p:ph type="body" idx="1"/>
          </p:nvPr>
        </p:nvSpPr>
        <p:spPr>
          <a:xfrm>
            <a:off x="228601" y="1219200"/>
            <a:ext cx="8763640" cy="3962400"/>
          </a:xfrm>
        </p:spPr>
        <p:txBody>
          <a:bodyPr/>
          <a:lstStyle/>
          <a:p>
            <a:pPr eaLnBrk="1" hangingPunct="1"/>
            <a:r>
              <a:rPr lang="en-US" altLang="ja-JP" sz="3000" dirty="0">
                <a:ea typeface="MS PGothic" pitchFamily="34" charset="-128"/>
              </a:rPr>
              <a:t>I</a:t>
            </a:r>
            <a:r>
              <a:rPr lang="en-US" altLang="en-US" sz="3000" dirty="0"/>
              <a:t>t is important to bring enough water and food. </a:t>
            </a:r>
          </a:p>
          <a:p>
            <a:pPr eaLnBrk="1" hangingPunct="1">
              <a:buFontTx/>
              <a:buNone/>
            </a:pPr>
            <a:endParaRPr lang="en-US" altLang="ja-JP" sz="1400" dirty="0">
              <a:ea typeface="MS PGothic" pitchFamily="34" charset="-128"/>
            </a:endParaRPr>
          </a:p>
          <a:p>
            <a:pPr eaLnBrk="1" hangingPunct="1"/>
            <a:r>
              <a:rPr lang="en-US" altLang="ja-JP" sz="3000" dirty="0">
                <a:ea typeface="MS PGothic" pitchFamily="34" charset="-128"/>
              </a:rPr>
              <a:t>B</a:t>
            </a:r>
            <a:r>
              <a:rPr lang="en-US" altLang="en-US" sz="3000" dirty="0"/>
              <a:t>ring along at least 1.0 liter of water per person.</a:t>
            </a:r>
          </a:p>
          <a:p>
            <a:pPr eaLnBrk="1" hangingPunct="1">
              <a:buFontTx/>
              <a:buNone/>
            </a:pPr>
            <a:endParaRPr lang="en-US" altLang="ja-JP" sz="1400" dirty="0">
              <a:ea typeface="MS PGothic" pitchFamily="34" charset="-128"/>
            </a:endParaRPr>
          </a:p>
          <a:p>
            <a:pPr eaLnBrk="1" hangingPunct="1"/>
            <a:r>
              <a:rPr lang="en-US" altLang="en-US" sz="3000" dirty="0"/>
              <a:t>Mountain huts offer various meals and drinks.</a:t>
            </a:r>
          </a:p>
          <a:p>
            <a:pPr eaLnBrk="1" hangingPunct="1">
              <a:buFontTx/>
              <a:buNone/>
            </a:pPr>
            <a:endParaRPr lang="en-US" altLang="ja-JP" sz="1400" dirty="0">
              <a:ea typeface="MS PGothic" pitchFamily="34" charset="-128"/>
            </a:endParaRPr>
          </a:p>
          <a:p>
            <a:pPr eaLnBrk="1" hangingPunct="1">
              <a:buFontTx/>
              <a:buNone/>
            </a:pPr>
            <a:r>
              <a:rPr lang="en-US" altLang="ja-JP" sz="3000" dirty="0">
                <a:ea typeface="MS PGothic" pitchFamily="34" charset="-128"/>
              </a:rPr>
              <a:t>   H</a:t>
            </a:r>
            <a:r>
              <a:rPr lang="en-US" altLang="en-US" sz="3000" dirty="0"/>
              <a:t>owever, the prices increase with the altitude.</a:t>
            </a:r>
            <a:endParaRPr lang="en-US" altLang="ja-JP" sz="3000" dirty="0">
              <a:ea typeface="MS PGothic" pitchFamily="34" charset="-128"/>
            </a:endParaRPr>
          </a:p>
          <a:p>
            <a:pPr eaLnBrk="1" hangingPunct="1"/>
            <a:endParaRPr lang="en-US" altLang="en-US" sz="2800" dirty="0"/>
          </a:p>
        </p:txBody>
      </p:sp>
      <p:pic>
        <p:nvPicPr>
          <p:cNvPr id="18436" name="Picture 5" descr="m_k_1821602_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2802">
            <a:off x="5965825" y="48990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m_k_1821181_gp-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8182">
            <a:off x="7167563" y="469411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5769">
            <a:off x="187325" y="4784559"/>
            <a:ext cx="16684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5409">
            <a:off x="2443163" y="4741573"/>
            <a:ext cx="1282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45228">
            <a:off x="987425" y="5395396"/>
            <a:ext cx="13414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45660">
            <a:off x="3897313" y="5057775"/>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47094">
            <a:off x="5281613" y="4698810"/>
            <a:ext cx="7127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533400"/>
            <a:ext cx="8229600" cy="2057400"/>
          </a:xfrm>
        </p:spPr>
        <p:txBody>
          <a:bodyPr/>
          <a:lstStyle/>
          <a:p>
            <a:pPr eaLnBrk="1" hangingPunct="1">
              <a:defRPr/>
            </a:pPr>
            <a:r>
              <a:rPr lang="en-US" altLang="ja-JP" sz="4000" dirty="0">
                <a:ea typeface="MS PGothic" pitchFamily="34" charset="-128"/>
              </a:rPr>
              <a:t>Headlamp or flashlight</a:t>
            </a:r>
            <a:br>
              <a:rPr lang="en-US" altLang="ja-JP" sz="4000" dirty="0">
                <a:ea typeface="MS PGothic" pitchFamily="34" charset="-128"/>
              </a:rPr>
            </a:br>
            <a:r>
              <a:rPr lang="en-US" altLang="ja-JP" sz="4000" dirty="0">
                <a:ea typeface="MS PGothic" pitchFamily="34" charset="-128"/>
              </a:rPr>
              <a:t> &amp; extra batteries</a:t>
            </a:r>
            <a:endParaRPr lang="en-US" altLang="ja-JP" sz="3600" dirty="0">
              <a:ea typeface="MS PGothic" pitchFamily="34" charset="-128"/>
            </a:endParaRPr>
          </a:p>
        </p:txBody>
      </p:sp>
      <p:sp>
        <p:nvSpPr>
          <p:cNvPr id="19459" name="Rectangle 3"/>
          <p:cNvSpPr>
            <a:spLocks noGrp="1" noChangeArrowheads="1"/>
          </p:cNvSpPr>
          <p:nvPr>
            <p:ph type="body" idx="1"/>
          </p:nvPr>
        </p:nvSpPr>
        <p:spPr>
          <a:xfrm>
            <a:off x="457200" y="2895600"/>
            <a:ext cx="8229600" cy="2971800"/>
          </a:xfrm>
        </p:spPr>
        <p:txBody>
          <a:bodyPr/>
          <a:lstStyle/>
          <a:p>
            <a:pPr eaLnBrk="1" hangingPunct="1"/>
            <a:r>
              <a:rPr lang="en-US" altLang="en-US" sz="3600" dirty="0"/>
              <a:t>Most people choose head lamps, as they leave both of your hands free. </a:t>
            </a:r>
          </a:p>
          <a:p>
            <a:pPr eaLnBrk="1" hangingPunct="1">
              <a:buFontTx/>
              <a:buNone/>
            </a:pPr>
            <a:endParaRPr lang="en-US" altLang="en-US" sz="1400" dirty="0"/>
          </a:p>
          <a:p>
            <a:pPr eaLnBrk="1" hangingPunct="1"/>
            <a:r>
              <a:rPr lang="en-US" altLang="en-US" sz="3600" dirty="0"/>
              <a:t>Available for rent.</a:t>
            </a:r>
          </a:p>
        </p:txBody>
      </p:sp>
      <p:pic>
        <p:nvPicPr>
          <p:cNvPr id="19460" name="Picture 5" descr="m_k_1827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4067175"/>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533400"/>
            <a:ext cx="8229600" cy="1143000"/>
          </a:xfrm>
        </p:spPr>
        <p:txBody>
          <a:bodyPr/>
          <a:lstStyle/>
          <a:p>
            <a:pPr eaLnBrk="1" hangingPunct="1">
              <a:defRPr/>
            </a:pPr>
            <a:r>
              <a:rPr lang="en-US" altLang="ja-JP" dirty="0">
                <a:ea typeface="MS PGothic" pitchFamily="34" charset="-128"/>
              </a:rPr>
              <a:t>Gloves</a:t>
            </a:r>
          </a:p>
        </p:txBody>
      </p:sp>
      <p:sp>
        <p:nvSpPr>
          <p:cNvPr id="20483" name="Rectangle 3"/>
          <p:cNvSpPr>
            <a:spLocks noGrp="1" noChangeArrowheads="1"/>
          </p:cNvSpPr>
          <p:nvPr>
            <p:ph type="body" idx="1"/>
          </p:nvPr>
        </p:nvSpPr>
        <p:spPr>
          <a:xfrm>
            <a:off x="457200" y="1981200"/>
            <a:ext cx="8229600" cy="2362200"/>
          </a:xfrm>
        </p:spPr>
        <p:txBody>
          <a:bodyPr/>
          <a:lstStyle/>
          <a:p>
            <a:pPr eaLnBrk="1" hangingPunct="1"/>
            <a:r>
              <a:rPr lang="en-US" altLang="en-US" dirty="0"/>
              <a:t>Gloves are also strongly recommended</a:t>
            </a:r>
            <a:r>
              <a:rPr lang="en-US" altLang="ja-JP" dirty="0">
                <a:ea typeface="MS PGothic" pitchFamily="34" charset="-128"/>
              </a:rPr>
              <a:t> to protect against the coldness and for hiking the steep and rocky passages.</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Available for purchase.</a:t>
            </a:r>
          </a:p>
          <a:p>
            <a:pPr eaLnBrk="1" hangingPunct="1"/>
            <a:endParaRPr lang="en-US" altLang="en-US" dirty="0"/>
          </a:p>
        </p:txBody>
      </p:sp>
      <p:pic>
        <p:nvPicPr>
          <p:cNvPr id="20484" name="Picture 5" descr="m_k_1108558_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3657600"/>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685800"/>
          </a:xfrm>
        </p:spPr>
        <p:txBody>
          <a:bodyPr/>
          <a:lstStyle/>
          <a:p>
            <a:pPr eaLnBrk="1" hangingPunct="1">
              <a:defRPr/>
            </a:pPr>
            <a:r>
              <a:rPr lang="en-US" altLang="ja-JP" dirty="0">
                <a:ea typeface="MS PGothic" pitchFamily="34" charset="-128"/>
              </a:rPr>
              <a:t>Clothing (No Jeans)</a:t>
            </a:r>
          </a:p>
        </p:txBody>
      </p:sp>
      <p:sp>
        <p:nvSpPr>
          <p:cNvPr id="21507" name="Rectangle 3"/>
          <p:cNvSpPr>
            <a:spLocks noGrp="1" noChangeArrowheads="1"/>
          </p:cNvSpPr>
          <p:nvPr>
            <p:ph type="body" idx="1"/>
          </p:nvPr>
        </p:nvSpPr>
        <p:spPr>
          <a:xfrm>
            <a:off x="533400" y="1066800"/>
            <a:ext cx="8229600" cy="1752600"/>
          </a:xfrm>
        </p:spPr>
        <p:txBody>
          <a:bodyPr/>
          <a:lstStyle/>
          <a:p>
            <a:pPr eaLnBrk="1" hangingPunct="1"/>
            <a:r>
              <a:rPr lang="en-US" altLang="ja-JP" sz="2800">
                <a:ea typeface="MS PGothic" pitchFamily="34" charset="-128"/>
              </a:rPr>
              <a:t>No cotton or jeans because once wet, your body core temp. will drop quickly and it will not dry so quick.  </a:t>
            </a:r>
          </a:p>
          <a:p>
            <a:pPr eaLnBrk="1" hangingPunct="1"/>
            <a:endParaRPr lang="en-US" altLang="ja-JP">
              <a:ea typeface="MS PGothic" pitchFamily="34" charset="-128"/>
            </a:endParaRPr>
          </a:p>
        </p:txBody>
      </p:sp>
      <p:pic>
        <p:nvPicPr>
          <p:cNvPr id="2150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92325"/>
            <a:ext cx="3024188" cy="378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28600"/>
            <a:ext cx="8229600" cy="1066800"/>
          </a:xfrm>
        </p:spPr>
        <p:txBody>
          <a:bodyPr/>
          <a:lstStyle/>
          <a:p>
            <a:pPr eaLnBrk="1" hangingPunct="1">
              <a:defRPr/>
            </a:pPr>
            <a:r>
              <a:rPr lang="ja-JP" altLang="en-US" sz="6000" dirty="0">
                <a:ea typeface="MS PGothic" pitchFamily="34" charset="-128"/>
              </a:rPr>
              <a:t>① </a:t>
            </a:r>
            <a:r>
              <a:rPr lang="en-US" sz="6000" dirty="0"/>
              <a:t>Fuji Facts</a:t>
            </a:r>
          </a:p>
        </p:txBody>
      </p:sp>
      <p:sp>
        <p:nvSpPr>
          <p:cNvPr id="3" name="Rectangle 5"/>
          <p:cNvSpPr txBox="1">
            <a:spLocks noChangeArrowheads="1"/>
          </p:cNvSpPr>
          <p:nvPr/>
        </p:nvSpPr>
        <p:spPr bwMode="auto">
          <a:xfrm>
            <a:off x="228600" y="1524000"/>
            <a:ext cx="8763000" cy="4343400"/>
          </a:xfrm>
          <a:prstGeom prst="rect">
            <a:avLst/>
          </a:prstGeom>
          <a:noFill/>
          <a:ln w="9525">
            <a:noFill/>
            <a:miter lim="800000"/>
            <a:headEnd/>
            <a:tailEnd/>
          </a:ln>
        </p:spPr>
        <p:txBody>
          <a:bodyPr/>
          <a:lstStyle/>
          <a:p>
            <a:pPr marL="342900" indent="-342900" eaLnBrk="1" hangingPunct="1">
              <a:spcBef>
                <a:spcPct val="20000"/>
              </a:spcBef>
              <a:buClr>
                <a:schemeClr val="tx2"/>
              </a:buClr>
              <a:buFontTx/>
              <a:buChar char="•"/>
              <a:defRPr/>
            </a:pPr>
            <a:r>
              <a:rPr lang="en-US" altLang="ja-JP" sz="3600" kern="0" dirty="0">
                <a:latin typeface="+mn-lt"/>
                <a:ea typeface="MS PGothic" pitchFamily="34" charset="-128"/>
              </a:rPr>
              <a:t>It’s the 2</a:t>
            </a:r>
            <a:r>
              <a:rPr lang="en-US" altLang="ja-JP" sz="3600" kern="0" baseline="30000" dirty="0">
                <a:latin typeface="+mn-lt"/>
                <a:ea typeface="MS PGothic" pitchFamily="34" charset="-128"/>
              </a:rPr>
              <a:t>nd</a:t>
            </a:r>
            <a:r>
              <a:rPr lang="en-US" altLang="ja-JP" sz="3600" kern="0" dirty="0">
                <a:latin typeface="+mn-lt"/>
                <a:ea typeface="MS PGothic" pitchFamily="34" charset="-128"/>
              </a:rPr>
              <a:t> largest single mountain in the world and it’s as high as 8.5 Empire State Buildings.</a:t>
            </a:r>
          </a:p>
          <a:p>
            <a:pPr marL="342900" indent="-342900" eaLnBrk="1" hangingPunct="1">
              <a:spcBef>
                <a:spcPct val="20000"/>
              </a:spcBef>
              <a:buClr>
                <a:schemeClr val="tx2"/>
              </a:buClr>
              <a:buFontTx/>
              <a:buChar char="•"/>
              <a:defRPr/>
            </a:pPr>
            <a:endParaRPr lang="en-US" altLang="ja-JP" sz="3600" kern="0" dirty="0">
              <a:latin typeface="+mn-lt"/>
              <a:ea typeface="MS PGothic" pitchFamily="34" charset="-128"/>
            </a:endParaRPr>
          </a:p>
          <a:p>
            <a:pPr marL="342900" indent="-342900" eaLnBrk="1" hangingPunct="1">
              <a:spcBef>
                <a:spcPct val="20000"/>
              </a:spcBef>
              <a:buClr>
                <a:schemeClr val="tx2"/>
              </a:buClr>
              <a:buFontTx/>
              <a:buChar char="•"/>
              <a:defRPr/>
            </a:pPr>
            <a:r>
              <a:rPr lang="en-US" altLang="ja-JP" sz="3600" kern="0" dirty="0">
                <a:latin typeface="+mn-lt"/>
                <a:ea typeface="MS PGothic" pitchFamily="34" charset="-128"/>
              </a:rPr>
              <a:t>This hike will require little expertise and the proper equipment, not doing so may result in serious injury or even death.</a:t>
            </a:r>
          </a:p>
          <a:p>
            <a:pPr marL="342900" indent="-342900" eaLnBrk="1" hangingPunct="1">
              <a:spcBef>
                <a:spcPct val="20000"/>
              </a:spcBef>
              <a:buClr>
                <a:schemeClr val="tx2"/>
              </a:buClr>
              <a:buFontTx/>
              <a:buChar char="•"/>
              <a:defRPr/>
            </a:pPr>
            <a:endParaRPr lang="en-US" altLang="ja-JP" sz="1000" kern="0" dirty="0">
              <a:latin typeface="+mn-lt"/>
              <a:ea typeface="MS PGothic" pitchFamily="34" charset="-128"/>
            </a:endParaRPr>
          </a:p>
          <a:p>
            <a:pPr eaLnBrk="1" hangingPunct="1">
              <a:spcBef>
                <a:spcPct val="20000"/>
              </a:spcBef>
              <a:buClr>
                <a:schemeClr val="tx2"/>
              </a:buClr>
              <a:defRPr/>
            </a:pPr>
            <a:endParaRPr lang="en-US" altLang="ja-JP" sz="2800" kern="0" dirty="0">
              <a:latin typeface="+mn-lt"/>
              <a:ea typeface="MS PGothic" pitchFamily="34" charset="-128"/>
            </a:endParaRPr>
          </a:p>
          <a:p>
            <a:pPr marL="342900" indent="-342900" eaLnBrk="1" hangingPunct="1">
              <a:spcBef>
                <a:spcPct val="20000"/>
              </a:spcBef>
              <a:buClr>
                <a:schemeClr val="tx2"/>
              </a:buClr>
              <a:buFontTx/>
              <a:buChar char="•"/>
              <a:defRPr/>
            </a:pPr>
            <a:endParaRPr lang="en-US" altLang="ja-JP" sz="1000" kern="0" dirty="0">
              <a:latin typeface="+mn-lt"/>
              <a:ea typeface="MS PGothic" pitchFamily="34" charset="-128"/>
            </a:endParaRPr>
          </a:p>
          <a:p>
            <a:pPr marL="342900" indent="-342900" eaLnBrk="1" hangingPunct="1">
              <a:spcBef>
                <a:spcPct val="20000"/>
              </a:spcBef>
              <a:buClr>
                <a:schemeClr val="tx2"/>
              </a:buClr>
              <a:buFontTx/>
              <a:buChar char="•"/>
              <a:defRPr/>
            </a:pPr>
            <a:endParaRPr lang="en-US" altLang="ja-JP" sz="3200" kern="0" dirty="0">
              <a:latin typeface="+mn-lt"/>
              <a:ea typeface="MS PGothic" pitchFamily="34" charset="-128"/>
            </a:endParaRPr>
          </a:p>
          <a:p>
            <a:pPr marL="342900" indent="-342900" eaLnBrk="1" hangingPunct="1">
              <a:spcBef>
                <a:spcPct val="20000"/>
              </a:spcBef>
              <a:buClr>
                <a:schemeClr val="tx2"/>
              </a:buClr>
              <a:defRPr/>
            </a:pPr>
            <a:endParaRPr lang="en-US" altLang="ja-JP" sz="1400" kern="0" dirty="0">
              <a:latin typeface="+mn-lt"/>
              <a:ea typeface="MS PGothic" pitchFamily="34" charset="-128"/>
            </a:endParaRPr>
          </a:p>
          <a:p>
            <a:pPr marL="342900" indent="-342900" eaLnBrk="1" hangingPunct="1">
              <a:spcBef>
                <a:spcPct val="20000"/>
              </a:spcBef>
              <a:buClr>
                <a:schemeClr val="tx2"/>
              </a:buClr>
              <a:defRPr/>
            </a:pPr>
            <a:endParaRPr lang="en-US" altLang="ja-JP" sz="1400" kern="0" dirty="0">
              <a:latin typeface="+mn-lt"/>
              <a:ea typeface="MS PGothic" pitchFamily="34" charset="-128"/>
            </a:endParaRPr>
          </a:p>
          <a:p>
            <a:pPr marL="342900" indent="-342900" eaLnBrk="1" hangingPunct="1">
              <a:spcBef>
                <a:spcPct val="20000"/>
              </a:spcBef>
              <a:buClr>
                <a:schemeClr val="tx2"/>
              </a:buClr>
              <a:defRPr/>
            </a:pPr>
            <a:endParaRPr lang="en-US" altLang="ja-JP" sz="1400" kern="0" dirty="0">
              <a:latin typeface="+mn-lt"/>
              <a:ea typeface="MS PGothic" pitchFamily="34" charset="-128"/>
            </a:endParaRPr>
          </a:p>
        </p:txBody>
      </p:sp>
    </p:spTree>
  </p:cSld>
  <p:clrMapOvr>
    <a:masterClrMapping/>
  </p:clrMapOvr>
  <p:transition spd="slow" advTm="2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685800"/>
          </a:xfrm>
        </p:spPr>
        <p:txBody>
          <a:bodyPr/>
          <a:lstStyle/>
          <a:p>
            <a:pPr eaLnBrk="1" hangingPunct="1">
              <a:defRPr/>
            </a:pPr>
            <a:r>
              <a:rPr lang="en-US" altLang="ja-JP" dirty="0">
                <a:ea typeface="MS PGothic" pitchFamily="34" charset="-128"/>
              </a:rPr>
              <a:t>Clothing (Layers)</a:t>
            </a:r>
          </a:p>
        </p:txBody>
      </p:sp>
      <p:sp>
        <p:nvSpPr>
          <p:cNvPr id="22531" name="Rectangle 3"/>
          <p:cNvSpPr>
            <a:spLocks noGrp="1" noChangeArrowheads="1"/>
          </p:cNvSpPr>
          <p:nvPr>
            <p:ph type="body" idx="1"/>
          </p:nvPr>
        </p:nvSpPr>
        <p:spPr>
          <a:xfrm>
            <a:off x="571500" y="1066800"/>
            <a:ext cx="8229600" cy="2667000"/>
          </a:xfrm>
        </p:spPr>
        <p:txBody>
          <a:bodyPr/>
          <a:lstStyle/>
          <a:p>
            <a:pPr eaLnBrk="1" hangingPunct="1"/>
            <a:r>
              <a:rPr lang="en-US" altLang="en-US" sz="2800" dirty="0"/>
              <a:t>It is advisable to dress in removable layers such as a base layer, T-shirt, sweater and light jacket so that you will not be too hot while hiking and not too cold at the summit.</a:t>
            </a:r>
          </a:p>
          <a:p>
            <a:pPr eaLnBrk="1" hangingPunct="1"/>
            <a:endParaRPr lang="en-US" altLang="en-US" sz="2800" dirty="0"/>
          </a:p>
          <a:p>
            <a:pPr eaLnBrk="1" hangingPunct="1"/>
            <a:r>
              <a:rPr lang="en-US" altLang="en-US" sz="2800" dirty="0"/>
              <a:t>Long-sleeve shirt is strongly recommended to protect yourself from sunburn.</a:t>
            </a:r>
            <a:endParaRPr lang="en-US" altLang="ja-JP" sz="2800" dirty="0">
              <a:ea typeface="MS PGothic" pitchFamily="34" charset="-128"/>
            </a:endParaRPr>
          </a:p>
          <a:p>
            <a:pPr eaLnBrk="1" hangingPunct="1"/>
            <a:endParaRPr lang="en-US" altLang="ja-JP" dirty="0">
              <a:ea typeface="MS PGothic" pitchFamily="34" charset="-128"/>
            </a:endParaRPr>
          </a:p>
        </p:txBody>
      </p:sp>
      <p:pic>
        <p:nvPicPr>
          <p:cNvPr id="22532" name="Picture 9" descr="m_k_1104266_cha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m_k_1103176_bt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1" descr="k1104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95800"/>
            <a:ext cx="14716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k11086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495800"/>
            <a:ext cx="14811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Helmet</a:t>
            </a:r>
          </a:p>
        </p:txBody>
      </p:sp>
      <p:sp>
        <p:nvSpPr>
          <p:cNvPr id="3" name="Content Placeholder 2"/>
          <p:cNvSpPr>
            <a:spLocks noGrp="1"/>
          </p:cNvSpPr>
          <p:nvPr>
            <p:ph idx="1"/>
          </p:nvPr>
        </p:nvSpPr>
        <p:spPr>
          <a:xfrm>
            <a:off x="457200" y="1219200"/>
            <a:ext cx="8229600" cy="2514600"/>
          </a:xfrm>
        </p:spPr>
        <p:txBody>
          <a:bodyPr/>
          <a:lstStyle/>
          <a:p>
            <a:r>
              <a:rPr lang="en-US" sz="2800" dirty="0"/>
              <a:t>After more than 60 people died when a nearby volcano, Mt. </a:t>
            </a:r>
            <a:r>
              <a:rPr lang="en-US" sz="2800" dirty="0" err="1"/>
              <a:t>Ontake</a:t>
            </a:r>
            <a:r>
              <a:rPr lang="en-US" sz="2800" dirty="0"/>
              <a:t> erupted without warning in 2014, we will strongly urge climbers to be equipped with a helmet, dust mask and goggles.</a:t>
            </a:r>
          </a:p>
          <a:p>
            <a:r>
              <a:rPr lang="en-US" sz="2800" dirty="0"/>
              <a:t>Even bike helmet is better than nothing.</a:t>
            </a:r>
          </a:p>
          <a:p>
            <a:pPr eaLnBrk="1" hangingPunct="1"/>
            <a:endParaRPr lang="en-US" altLang="ja-JP" sz="900" dirty="0">
              <a:ea typeface="MS PGothic" pitchFamily="34" charset="-128"/>
            </a:endParaRPr>
          </a:p>
          <a:p>
            <a:pPr eaLnBrk="1" hangingPunct="1">
              <a:buFontTx/>
              <a:buNone/>
            </a:pPr>
            <a:endParaRPr lang="en-US" altLang="ja-JP" sz="1400" dirty="0">
              <a:ea typeface="MS PGothic"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581400"/>
            <a:ext cx="2167944" cy="2412602"/>
          </a:xfrm>
          <a:prstGeom prst="rect">
            <a:avLst/>
          </a:prstGeom>
        </p:spPr>
      </p:pic>
    </p:spTree>
    <p:extLst>
      <p:ext uri="{BB962C8B-B14F-4D97-AF65-F5344CB8AC3E}">
        <p14:creationId xmlns:p14="http://schemas.microsoft.com/office/powerpoint/2010/main" val="3609845398"/>
      </p:ext>
    </p:extLst>
  </p:cSld>
  <p:clrMapOvr>
    <a:masterClrMapping/>
  </p:clrMapOvr>
  <p:transition spd="slow" advTm="2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en-US" altLang="ja-JP" dirty="0">
                <a:ea typeface="MS PGothic" pitchFamily="34" charset="-128"/>
              </a:rPr>
              <a:t>Helpful Items</a:t>
            </a:r>
          </a:p>
        </p:txBody>
      </p:sp>
      <p:sp>
        <p:nvSpPr>
          <p:cNvPr id="23555" name="Rectangle 3"/>
          <p:cNvSpPr>
            <a:spLocks noGrp="1" noChangeArrowheads="1"/>
          </p:cNvSpPr>
          <p:nvPr>
            <p:ph type="body" idx="1"/>
          </p:nvPr>
        </p:nvSpPr>
        <p:spPr>
          <a:xfrm>
            <a:off x="457200" y="1295400"/>
            <a:ext cx="8229600" cy="3200400"/>
          </a:xfrm>
        </p:spPr>
        <p:txBody>
          <a:bodyPr/>
          <a:lstStyle/>
          <a:p>
            <a:pPr eaLnBrk="1" hangingPunct="1"/>
            <a:r>
              <a:rPr lang="en-US" altLang="ja-JP">
                <a:ea typeface="MS PGothic" pitchFamily="34" charset="-128"/>
              </a:rPr>
              <a:t>Oxygen is </a:t>
            </a:r>
            <a:r>
              <a:rPr lang="en-US" altLang="en-US"/>
              <a:t>an effective tool in preventing and fighting altitude sickness</a:t>
            </a:r>
            <a:r>
              <a:rPr lang="en-US" altLang="ja-JP">
                <a:ea typeface="MS PGothic" pitchFamily="34" charset="-128"/>
              </a:rPr>
              <a:t> (available for purchase)</a:t>
            </a:r>
          </a:p>
          <a:p>
            <a:pPr eaLnBrk="1" hangingPunct="1"/>
            <a:r>
              <a:rPr lang="en-US" altLang="ja-JP">
                <a:ea typeface="MS PGothic" pitchFamily="34" charset="-128"/>
              </a:rPr>
              <a:t>Trekking poles for better balance and support (available for rent)</a:t>
            </a:r>
          </a:p>
          <a:p>
            <a:pPr eaLnBrk="1" hangingPunct="1"/>
            <a:r>
              <a:rPr lang="en-US" altLang="ja-JP">
                <a:ea typeface="MS PGothic" pitchFamily="34" charset="-128"/>
              </a:rPr>
              <a:t>Camera for the spectacular views! </a:t>
            </a:r>
          </a:p>
        </p:txBody>
      </p:sp>
      <p:pic>
        <p:nvPicPr>
          <p:cNvPr id="23556" name="Picture 5" descr="k1140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196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26240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1143000"/>
          </a:xfrm>
        </p:spPr>
        <p:txBody>
          <a:bodyPr/>
          <a:lstStyle/>
          <a:p>
            <a:pPr eaLnBrk="1" hangingPunct="1">
              <a:defRPr/>
            </a:pPr>
            <a:r>
              <a:rPr lang="en-US" altLang="ja-JP" dirty="0">
                <a:ea typeface="MS PGothic" pitchFamily="34" charset="-128"/>
              </a:rPr>
              <a:t>Other supplies</a:t>
            </a:r>
          </a:p>
        </p:txBody>
      </p:sp>
      <p:sp>
        <p:nvSpPr>
          <p:cNvPr id="24579" name="Rectangle 3"/>
          <p:cNvSpPr>
            <a:spLocks noGrp="1" noChangeArrowheads="1"/>
          </p:cNvSpPr>
          <p:nvPr>
            <p:ph type="body" idx="1"/>
          </p:nvPr>
        </p:nvSpPr>
        <p:spPr>
          <a:xfrm>
            <a:off x="304800" y="1371600"/>
            <a:ext cx="8686800" cy="4572000"/>
          </a:xfrm>
        </p:spPr>
        <p:txBody>
          <a:bodyPr/>
          <a:lstStyle/>
          <a:p>
            <a:pPr eaLnBrk="1" hangingPunct="1"/>
            <a:r>
              <a:rPr lang="en-US" altLang="ja-JP" dirty="0">
                <a:ea typeface="MS PGothic" pitchFamily="34" charset="-128"/>
              </a:rPr>
              <a:t>Plastic bags for garbage or to keep items in your backpack dry</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Small towel (for sweat or dust)</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Extra Japanese-yen</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Bandages, aspirin or other pain reliever</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Change of clothes </a:t>
            </a:r>
            <a:r>
              <a:rPr lang="en-US" altLang="ja-JP" sz="2900" dirty="0">
                <a:ea typeface="MS PGothic" pitchFamily="34" charset="-128"/>
              </a:rPr>
              <a:t>(you can leave it on the bus)</a:t>
            </a:r>
          </a:p>
          <a:p>
            <a:pPr eaLnBrk="1" hangingPunct="1">
              <a:buFontTx/>
              <a:buNone/>
            </a:pPr>
            <a:endParaRPr lang="en-US" altLang="en-US" dirty="0">
              <a:ea typeface="MS PGothic" pitchFamily="34" charset="-128"/>
            </a:endParaRPr>
          </a:p>
        </p:txBody>
      </p:sp>
    </p:spTree>
  </p:cSld>
  <p:clrMapOvr>
    <a:masterClrMapping/>
  </p:clrMapOvr>
  <p:transition spd="slow" advTm="2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defRPr/>
            </a:pPr>
            <a:r>
              <a:rPr lang="ja-JP" altLang="en-US" sz="6000" dirty="0">
                <a:ea typeface="MS PGothic" pitchFamily="34" charset="-128"/>
              </a:rPr>
              <a:t>④ </a:t>
            </a:r>
            <a:r>
              <a:rPr lang="en-US" altLang="ja-JP" sz="6000" dirty="0">
                <a:ea typeface="MS PGothic" pitchFamily="34" charset="-128"/>
              </a:rPr>
              <a:t>Expenses</a:t>
            </a:r>
            <a:endParaRPr lang="en-US" sz="6000" dirty="0">
              <a:ea typeface="MS PGothic" pitchFamily="34" charset="-128"/>
            </a:endParaRPr>
          </a:p>
        </p:txBody>
      </p:sp>
      <p:sp>
        <p:nvSpPr>
          <p:cNvPr id="25603" name="Rectangle 4"/>
          <p:cNvSpPr>
            <a:spLocks noGrp="1" noChangeArrowheads="1"/>
          </p:cNvSpPr>
          <p:nvPr>
            <p:ph type="body" idx="1"/>
          </p:nvPr>
        </p:nvSpPr>
        <p:spPr>
          <a:xfrm>
            <a:off x="457200" y="1143000"/>
            <a:ext cx="8229600" cy="4419600"/>
          </a:xfrm>
          <a:noFill/>
        </p:spPr>
        <p:txBody>
          <a:bodyPr/>
          <a:lstStyle/>
          <a:p>
            <a:pPr eaLnBrk="1" hangingPunct="1"/>
            <a:r>
              <a:rPr lang="en-US" altLang="ja-JP" dirty="0">
                <a:ea typeface="MS PGothic" pitchFamily="34" charset="-128"/>
              </a:rPr>
              <a:t>Mt. Fuji Trail admission fee ¥4,000</a:t>
            </a:r>
          </a:p>
          <a:p>
            <a:pPr eaLnBrk="1" hangingPunct="1"/>
            <a:r>
              <a:rPr lang="en-US" altLang="ja-JP" dirty="0">
                <a:ea typeface="MS PGothic" pitchFamily="34" charset="-128"/>
              </a:rPr>
              <a:t>Climbing stick &amp; stamps</a:t>
            </a:r>
          </a:p>
          <a:p>
            <a:pPr eaLnBrk="1" hangingPunct="1"/>
            <a:r>
              <a:rPr lang="en-US" altLang="ja-JP" dirty="0">
                <a:ea typeface="MS PGothic" pitchFamily="34" charset="-128"/>
              </a:rPr>
              <a:t>Toilet fees (toilets are pay-per-use and cost 200-300 yen)</a:t>
            </a:r>
          </a:p>
          <a:p>
            <a:pPr eaLnBrk="1" hangingPunct="1"/>
            <a:r>
              <a:rPr lang="en-US" altLang="ja-JP" dirty="0">
                <a:ea typeface="MS PGothic" pitchFamily="34" charset="-128"/>
              </a:rPr>
              <a:t>Emergency water, food or oxygen</a:t>
            </a:r>
          </a:p>
          <a:p>
            <a:pPr eaLnBrk="1" hangingPunct="1"/>
            <a:r>
              <a:rPr lang="en-US" altLang="ja-JP" dirty="0">
                <a:ea typeface="MS PGothic" pitchFamily="34" charset="-128"/>
              </a:rPr>
              <a:t>Train or taxi fare (in case you get lost)</a:t>
            </a:r>
          </a:p>
          <a:p>
            <a:pPr eaLnBrk="1" hangingPunct="1"/>
            <a:r>
              <a:rPr lang="en-US" altLang="ja-JP" dirty="0">
                <a:ea typeface="MS PGothic" pitchFamily="34" charset="-128"/>
              </a:rPr>
              <a:t>Total suggested </a:t>
            </a:r>
            <a:r>
              <a:rPr lang="ja-JP" altLang="en-US" dirty="0">
                <a:ea typeface="MS PGothic" pitchFamily="34" charset="-128"/>
              </a:rPr>
              <a:t>￥</a:t>
            </a:r>
            <a:r>
              <a:rPr lang="en-US" altLang="ja-JP" dirty="0">
                <a:ea typeface="MS PGothic" pitchFamily="34" charset="-128"/>
              </a:rPr>
              <a:t>20,000 &amp; </a:t>
            </a:r>
            <a:r>
              <a:rPr lang="ja-JP" altLang="en-US" dirty="0">
                <a:ea typeface="MS PGothic" pitchFamily="34" charset="-128"/>
              </a:rPr>
              <a:t>￥</a:t>
            </a:r>
            <a:r>
              <a:rPr lang="en-US" altLang="ja-JP" dirty="0">
                <a:ea typeface="MS PGothic" pitchFamily="34" charset="-128"/>
              </a:rPr>
              <a:t>100 coins</a:t>
            </a:r>
            <a:endParaRPr lang="en-US" altLang="en-US" dirty="0">
              <a:ea typeface="MS PGothic" pitchFamily="34" charset="-128"/>
            </a:endParaRPr>
          </a:p>
        </p:txBody>
      </p:sp>
    </p:spTree>
  </p:cSld>
  <p:clrMapOvr>
    <a:masterClrMapping/>
  </p:clrMapOvr>
  <p:transition spd="slow" advTm="2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dirty="0"/>
              <a:t>Souvenir </a:t>
            </a:r>
            <a:r>
              <a:rPr lang="en-US" altLang="ja-JP" sz="4000" dirty="0">
                <a:ea typeface="MS PGothic" pitchFamily="34" charset="-128"/>
              </a:rPr>
              <a:t>c</a:t>
            </a:r>
            <a:r>
              <a:rPr lang="en-US" sz="4000" dirty="0"/>
              <a:t>limbing </a:t>
            </a:r>
            <a:r>
              <a:rPr lang="en-US" altLang="ja-JP" sz="4000" dirty="0">
                <a:ea typeface="MS PGothic" pitchFamily="34" charset="-128"/>
              </a:rPr>
              <a:t>s</a:t>
            </a:r>
            <a:r>
              <a:rPr lang="en-US" sz="4000" dirty="0"/>
              <a:t>ticks</a:t>
            </a:r>
            <a:br>
              <a:rPr lang="en-US" altLang="ja-JP" sz="4000" dirty="0">
                <a:ea typeface="MS PGothic" pitchFamily="34" charset="-128"/>
              </a:rPr>
            </a:br>
            <a:r>
              <a:rPr lang="en-US" altLang="ja-JP" sz="2800" dirty="0">
                <a:ea typeface="MS PGothic" pitchFamily="34" charset="-128"/>
              </a:rPr>
              <a:t>Can purchase at Mt. Fuji.</a:t>
            </a:r>
            <a:endParaRPr lang="en-US" sz="4000" dirty="0"/>
          </a:p>
        </p:txBody>
      </p:sp>
      <p:pic>
        <p:nvPicPr>
          <p:cNvPr id="2662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tretch>
            <a:fillRect/>
          </a:stretch>
        </p:blipFill>
        <p:spPr>
          <a:xfrm>
            <a:off x="2434844" y="1371600"/>
            <a:ext cx="4045711" cy="4452938"/>
          </a:xfrm>
          <a:noFill/>
        </p:spPr>
      </p:pic>
    </p:spTree>
  </p:cSld>
  <p:clrMapOvr>
    <a:masterClrMapping/>
  </p:clrMapOvr>
  <p:transition spd="slow" advTm="2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57200" y="228600"/>
            <a:ext cx="8229600" cy="1676400"/>
          </a:xfrm>
        </p:spPr>
        <p:txBody>
          <a:bodyPr/>
          <a:lstStyle/>
          <a:p>
            <a:pPr eaLnBrk="1" hangingPunct="1">
              <a:defRPr/>
            </a:pPr>
            <a:r>
              <a:rPr lang="en-US" dirty="0"/>
              <a:t>Souvenir </a:t>
            </a:r>
            <a:r>
              <a:rPr lang="en-US" altLang="ja-JP" dirty="0">
                <a:ea typeface="MS PGothic" pitchFamily="34" charset="-128"/>
              </a:rPr>
              <a:t>s</a:t>
            </a:r>
            <a:r>
              <a:rPr lang="en-US" dirty="0"/>
              <a:t>tamps</a:t>
            </a:r>
            <a:r>
              <a:rPr lang="en-US" altLang="ja-JP" dirty="0">
                <a:ea typeface="MS PGothic" pitchFamily="34" charset="-128"/>
              </a:rPr>
              <a:t> (200-500yen)</a:t>
            </a:r>
            <a:br>
              <a:rPr lang="en-US" altLang="ja-JP" dirty="0">
                <a:ea typeface="MS PGothic" pitchFamily="34" charset="-128"/>
              </a:rPr>
            </a:br>
            <a:r>
              <a:rPr lang="en-US" altLang="ja-JP" sz="2800" dirty="0">
                <a:ea typeface="MS PGothic" pitchFamily="34" charset="-128"/>
              </a:rPr>
              <a:t>You can have your hiking stick stamped at the huts. </a:t>
            </a:r>
            <a:endParaRPr lang="en-US" dirty="0"/>
          </a:p>
        </p:txBody>
      </p:sp>
      <p:pic>
        <p:nvPicPr>
          <p:cNvPr id="27651" name="Picture 4"/>
          <p:cNvPicPr preferRelativeResize="0">
            <a:picLocks noGrp="1" noChangeAspect="1" noChangeArrowheads="1"/>
          </p:cNvPicPr>
          <p:nvPr>
            <p:ph type="body" idx="1"/>
          </p:nvPr>
        </p:nvPicPr>
        <p:blipFill>
          <a:blip r:embed="rId2">
            <a:extLst>
              <a:ext uri="{28A0092B-C50C-407E-A947-70E740481C1C}">
                <a14:useLocalDpi xmlns:a14="http://schemas.microsoft.com/office/drawing/2010/main" val="0"/>
              </a:ext>
            </a:extLst>
          </a:blip>
          <a:stretch>
            <a:fillRect/>
          </a:stretch>
        </p:blipFill>
        <p:spPr>
          <a:xfrm>
            <a:off x="1778000" y="1676400"/>
            <a:ext cx="5588000" cy="4191000"/>
          </a:xfrm>
          <a:noFill/>
        </p:spPr>
      </p:pic>
    </p:spTree>
  </p:cSld>
  <p:clrMapOvr>
    <a:masterClrMapping/>
  </p:clrMapOvr>
  <p:transition spd="slow" advTm="2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304800"/>
            <a:ext cx="8229600" cy="1143000"/>
          </a:xfrm>
        </p:spPr>
        <p:txBody>
          <a:bodyPr/>
          <a:lstStyle/>
          <a:p>
            <a:pPr eaLnBrk="1" hangingPunct="1">
              <a:defRPr/>
            </a:pPr>
            <a:r>
              <a:rPr lang="ja-JP" altLang="en-US">
                <a:ea typeface="MS PGothic" pitchFamily="34" charset="-128"/>
              </a:rPr>
              <a:t>⑤</a:t>
            </a:r>
            <a:r>
              <a:rPr lang="en-US" altLang="ja-JP" dirty="0">
                <a:ea typeface="MS PGothic" pitchFamily="34" charset="-128"/>
              </a:rPr>
              <a:t> </a:t>
            </a:r>
            <a:r>
              <a:rPr lang="en-US" dirty="0"/>
              <a:t>Climbing Precaution</a:t>
            </a:r>
          </a:p>
        </p:txBody>
      </p:sp>
      <p:sp>
        <p:nvSpPr>
          <p:cNvPr id="28675" name="Rectangle 3"/>
          <p:cNvSpPr>
            <a:spLocks noGrp="1" noChangeArrowheads="1"/>
          </p:cNvSpPr>
          <p:nvPr>
            <p:ph type="body" idx="1"/>
          </p:nvPr>
        </p:nvSpPr>
        <p:spPr>
          <a:xfrm>
            <a:off x="457200" y="1828800"/>
            <a:ext cx="8229600" cy="3810000"/>
          </a:xfrm>
        </p:spPr>
        <p:txBody>
          <a:bodyPr/>
          <a:lstStyle/>
          <a:p>
            <a:pPr eaLnBrk="1" hangingPunct="1"/>
            <a:r>
              <a:rPr lang="en-US" altLang="en-US"/>
              <a:t>Set a slow and steady pace from the beginning and avoid overexertion.</a:t>
            </a:r>
          </a:p>
          <a:p>
            <a:pPr eaLnBrk="1" hangingPunct="1">
              <a:buFontTx/>
              <a:buNone/>
            </a:pPr>
            <a:endParaRPr lang="en-US" altLang="en-US" sz="1400"/>
          </a:p>
          <a:p>
            <a:pPr eaLnBrk="1" hangingPunct="1"/>
            <a:r>
              <a:rPr lang="en-US" altLang="en-US"/>
              <a:t>It is better to take frequent short breaks rather than to stop only a few times for long periods of rest.</a:t>
            </a:r>
          </a:p>
          <a:p>
            <a:pPr eaLnBrk="1" hangingPunct="1">
              <a:buFontTx/>
              <a:buNone/>
            </a:pPr>
            <a:endParaRPr lang="en-US" altLang="en-US" sz="1400"/>
          </a:p>
          <a:p>
            <a:pPr eaLnBrk="1" hangingPunct="1"/>
            <a:r>
              <a:rPr lang="en-US" altLang="en-US"/>
              <a:t>Prevent dehydration.</a:t>
            </a:r>
          </a:p>
          <a:p>
            <a:pPr eaLnBrk="1" hangingPunct="1"/>
            <a:endParaRPr lang="en-US" altLang="en-US"/>
          </a:p>
        </p:txBody>
      </p:sp>
    </p:spTree>
  </p:cSld>
  <p:clrMapOvr>
    <a:masterClrMapping/>
  </p:clrMapOvr>
  <p:transition spd="slow" advTm="2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pPr eaLnBrk="1" hangingPunct="1">
              <a:defRPr/>
            </a:pPr>
            <a:r>
              <a:rPr lang="en-US" dirty="0"/>
              <a:t>The </a:t>
            </a:r>
            <a:r>
              <a:rPr lang="en-US" altLang="ja-JP" dirty="0">
                <a:ea typeface="MS PGothic" pitchFamily="34" charset="-128"/>
              </a:rPr>
              <a:t>b</a:t>
            </a:r>
            <a:r>
              <a:rPr lang="en-US" dirty="0"/>
              <a:t>eginning</a:t>
            </a:r>
            <a:br>
              <a:rPr lang="en-US" dirty="0"/>
            </a:br>
            <a:r>
              <a:rPr lang="en-US" sz="2800" dirty="0"/>
              <a:t>at the 5</a:t>
            </a:r>
            <a:r>
              <a:rPr lang="en-US" sz="2800" baseline="30000" dirty="0"/>
              <a:t>th</a:t>
            </a:r>
            <a:r>
              <a:rPr lang="en-US" sz="2800" dirty="0"/>
              <a:t> station </a:t>
            </a:r>
            <a:endParaRPr lang="en-US" dirty="0"/>
          </a:p>
        </p:txBody>
      </p:sp>
      <p:pic>
        <p:nvPicPr>
          <p:cNvPr id="29699" name="Picture 28" descr="10photo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96975" y="1371600"/>
            <a:ext cx="6748463" cy="4495800"/>
          </a:xfrm>
          <a:noFill/>
        </p:spPr>
      </p:pic>
    </p:spTree>
  </p:cSld>
  <p:clrMapOvr>
    <a:masterClrMapping/>
  </p:clrMapOvr>
  <p:transition spd="slow" advTm="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defRPr/>
            </a:pPr>
            <a:r>
              <a:rPr lang="en-US" dirty="0"/>
              <a:t>Starts off with a little downhill</a:t>
            </a:r>
          </a:p>
        </p:txBody>
      </p:sp>
      <p:pic>
        <p:nvPicPr>
          <p:cNvPr id="30723" name="Picture 6" descr="10photo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8563" y="1371600"/>
            <a:ext cx="6746875" cy="4495800"/>
          </a:xfrm>
          <a:noFill/>
        </p:spPr>
      </p:pic>
    </p:spTree>
  </p:cSld>
  <p:clrMapOvr>
    <a:masterClrMapping/>
  </p:clrMapOvr>
  <p:transition spd="slow" advTm="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8583776" cy="5740400"/>
          </a:xfrm>
          <a:prstGeom prst="rect">
            <a:avLst/>
          </a:prstGeom>
        </p:spPr>
      </p:pic>
      <p:sp>
        <p:nvSpPr>
          <p:cNvPr id="246786" name="Rectangle 2"/>
          <p:cNvSpPr>
            <a:spLocks noGrp="1" noChangeArrowheads="1"/>
          </p:cNvSpPr>
          <p:nvPr>
            <p:ph type="title"/>
          </p:nvPr>
        </p:nvSpPr>
        <p:spPr>
          <a:xfrm>
            <a:off x="762000" y="152400"/>
            <a:ext cx="7772400" cy="1143000"/>
          </a:xfrm>
        </p:spPr>
        <p:txBody>
          <a:bodyPr/>
          <a:lstStyle/>
          <a:p>
            <a:pPr eaLnBrk="1" hangingPunct="1">
              <a:defRPr/>
            </a:pPr>
            <a:r>
              <a:rPr lang="en-US" altLang="ja-JP" b="1" dirty="0">
                <a:solidFill>
                  <a:srgbClr val="000000"/>
                </a:solidFill>
                <a:effectLst/>
                <a:ea typeface="MS PGothic" pitchFamily="34" charset="-128"/>
              </a:rPr>
              <a:t>Highest mountain in Japan</a:t>
            </a:r>
            <a:endParaRPr lang="en-US" b="1" dirty="0">
              <a:solidFill>
                <a:srgbClr val="000000"/>
              </a:solidFill>
              <a:effectLst/>
            </a:endParaRPr>
          </a:p>
        </p:txBody>
      </p:sp>
      <p:sp>
        <p:nvSpPr>
          <p:cNvPr id="5124" name="Rectangle 3"/>
          <p:cNvSpPr>
            <a:spLocks noGrp="1" noChangeArrowheads="1"/>
          </p:cNvSpPr>
          <p:nvPr>
            <p:ph type="body" idx="1"/>
          </p:nvPr>
        </p:nvSpPr>
        <p:spPr>
          <a:xfrm>
            <a:off x="914400" y="990600"/>
            <a:ext cx="7391400" cy="5029200"/>
          </a:xfrm>
        </p:spPr>
        <p:txBody>
          <a:bodyPr/>
          <a:lstStyle/>
          <a:p>
            <a:pPr marL="0" indent="0" eaLnBrk="1" hangingPunct="1">
              <a:buNone/>
            </a:pPr>
            <a:r>
              <a:rPr lang="en-US" altLang="ja-JP" dirty="0">
                <a:solidFill>
                  <a:srgbClr val="000000"/>
                </a:solidFill>
                <a:ea typeface="MS PGothic" pitchFamily="34" charset="-128"/>
              </a:rPr>
              <a:t> 12,388 </a:t>
            </a:r>
            <a:r>
              <a:rPr lang="en-US" altLang="ja-JP" dirty="0" err="1">
                <a:solidFill>
                  <a:srgbClr val="000000"/>
                </a:solidFill>
                <a:ea typeface="MS PGothic" pitchFamily="34" charset="-128"/>
              </a:rPr>
              <a:t>ft</a:t>
            </a:r>
            <a:r>
              <a:rPr lang="en-US" altLang="ja-JP" dirty="0">
                <a:solidFill>
                  <a:srgbClr val="000000"/>
                </a:solidFill>
                <a:ea typeface="MS PGothic" pitchFamily="34" charset="-128"/>
              </a:rPr>
              <a:t> (3,776 m)</a:t>
            </a:r>
            <a:endParaRPr lang="en-US" altLang="en-US" dirty="0">
              <a:solidFill>
                <a:srgbClr val="000000"/>
              </a:solidFill>
              <a:ea typeface="MS PGothic" pitchFamily="34" charset="-128"/>
            </a:endParaRPr>
          </a:p>
          <a:p>
            <a:pPr eaLnBrk="1" hangingPunct="1"/>
            <a:endParaRPr lang="en-US" altLang="en-US" dirty="0">
              <a:ea typeface="MS PGothic" pitchFamily="34" charset="-128"/>
            </a:endParaRPr>
          </a:p>
          <a:p>
            <a:pPr eaLnBrk="1" hangingPunct="1"/>
            <a:endParaRPr lang="en-US" altLang="en-US" dirty="0">
              <a:ea typeface="MS PGothic" pitchFamily="34" charset="-128"/>
            </a:endParaRPr>
          </a:p>
          <a:p>
            <a:pPr eaLnBrk="1" hangingPunct="1"/>
            <a:endParaRPr lang="en-US" altLang="en-US" dirty="0">
              <a:ea typeface="MS PGothic" pitchFamily="34" charset="-128"/>
            </a:endParaRPr>
          </a:p>
          <a:p>
            <a:pPr eaLnBrk="1" hangingPunct="1"/>
            <a:endParaRPr lang="en-US" altLang="en-US" dirty="0">
              <a:ea typeface="MS PGothic" pitchFamily="34" charset="-128"/>
            </a:endParaRPr>
          </a:p>
          <a:p>
            <a:pPr eaLnBrk="1" hangingPunct="1"/>
            <a:r>
              <a:rPr lang="en-US" altLang="ja-JP" dirty="0">
                <a:ea typeface="MS PGothic" pitchFamily="34" charset="-128"/>
              </a:rPr>
              <a:t>Anyone in good physical condition can climb Mt. Fuji, although it is not easy and should be approached as a physical and mental challenge.</a:t>
            </a:r>
          </a:p>
          <a:p>
            <a:pPr eaLnBrk="1" hangingPunct="1"/>
            <a:endParaRPr lang="en-US" altLang="en-US" dirty="0"/>
          </a:p>
        </p:txBody>
      </p:sp>
    </p:spTree>
  </p:cSld>
  <p:clrMapOvr>
    <a:masterClrMapping/>
  </p:clrMapOvr>
  <p:transition spd="slow" advTm="2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en-US" sz="4200" dirty="0"/>
              <a:t>Slow and steady pace is the key!</a:t>
            </a:r>
          </a:p>
        </p:txBody>
      </p:sp>
      <p:pic>
        <p:nvPicPr>
          <p:cNvPr id="31747" name="Picture 4" descr="summer pics 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6388" y="1371600"/>
            <a:ext cx="5991225" cy="4495800"/>
          </a:xfrm>
          <a:noFill/>
        </p:spPr>
      </p:pic>
    </p:spTree>
  </p:cSld>
  <p:clrMapOvr>
    <a:masterClrMapping/>
  </p:clrMapOvr>
  <p:transition spd="slow" advTm="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defRPr/>
            </a:pPr>
            <a:r>
              <a:rPr lang="en-US" dirty="0"/>
              <a:t>The </a:t>
            </a:r>
            <a:r>
              <a:rPr lang="en-US" altLang="ja-JP" dirty="0">
                <a:ea typeface="MS PGothic" pitchFamily="34" charset="-128"/>
              </a:rPr>
              <a:t>r</a:t>
            </a:r>
            <a:r>
              <a:rPr lang="en-US" dirty="0"/>
              <a:t>ough </a:t>
            </a:r>
            <a:r>
              <a:rPr lang="en-US" altLang="ja-JP" dirty="0">
                <a:ea typeface="MS PGothic" pitchFamily="34" charset="-128"/>
              </a:rPr>
              <a:t>t</a:t>
            </a:r>
            <a:r>
              <a:rPr lang="en-US" dirty="0"/>
              <a:t>errain</a:t>
            </a:r>
          </a:p>
        </p:txBody>
      </p:sp>
      <p:pic>
        <p:nvPicPr>
          <p:cNvPr id="32771" name="Picture 29" descr="summer pics 03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4800" y="1371600"/>
            <a:ext cx="5994400" cy="4495800"/>
          </a:xfrm>
          <a:noFill/>
        </p:spPr>
      </p:pic>
    </p:spTree>
  </p:cSld>
  <p:clrMapOvr>
    <a:masterClrMapping/>
  </p:clrMapOvr>
  <p:transition spd="slow" advTm="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304800"/>
            <a:ext cx="8229600" cy="1143000"/>
          </a:xfrm>
        </p:spPr>
        <p:txBody>
          <a:bodyPr/>
          <a:lstStyle/>
          <a:p>
            <a:pPr eaLnBrk="1" hangingPunct="1">
              <a:defRPr/>
            </a:pPr>
            <a:r>
              <a:rPr lang="en-US" dirty="0"/>
              <a:t>Safety</a:t>
            </a:r>
          </a:p>
        </p:txBody>
      </p:sp>
      <p:sp>
        <p:nvSpPr>
          <p:cNvPr id="33795" name="Rectangle 3"/>
          <p:cNvSpPr>
            <a:spLocks noGrp="1" noChangeArrowheads="1"/>
          </p:cNvSpPr>
          <p:nvPr>
            <p:ph type="body" idx="1"/>
          </p:nvPr>
        </p:nvSpPr>
        <p:spPr>
          <a:xfrm>
            <a:off x="457200" y="1752600"/>
            <a:ext cx="8229600" cy="3048000"/>
          </a:xfrm>
        </p:spPr>
        <p:txBody>
          <a:bodyPr/>
          <a:lstStyle/>
          <a:p>
            <a:pPr eaLnBrk="1" hangingPunct="1">
              <a:lnSpc>
                <a:spcPct val="90000"/>
              </a:lnSpc>
            </a:pPr>
            <a:r>
              <a:rPr lang="en-US" altLang="en-US"/>
              <a:t>Refrain hiking away from marked trails and watch your step.</a:t>
            </a:r>
          </a:p>
          <a:p>
            <a:pPr eaLnBrk="1" hangingPunct="1">
              <a:lnSpc>
                <a:spcPct val="90000"/>
              </a:lnSpc>
              <a:buFontTx/>
              <a:buNone/>
            </a:pPr>
            <a:endParaRPr lang="en-US" altLang="en-US" sz="1400"/>
          </a:p>
          <a:p>
            <a:pPr eaLnBrk="1" hangingPunct="1">
              <a:lnSpc>
                <a:spcPct val="90000"/>
              </a:lnSpc>
            </a:pPr>
            <a:r>
              <a:rPr lang="en-US" altLang="en-US"/>
              <a:t>Rock slides are frequent.</a:t>
            </a:r>
          </a:p>
          <a:p>
            <a:pPr eaLnBrk="1" hangingPunct="1">
              <a:lnSpc>
                <a:spcPct val="90000"/>
              </a:lnSpc>
              <a:buFontTx/>
              <a:buNone/>
            </a:pPr>
            <a:endParaRPr lang="en-US" altLang="en-US" sz="1400"/>
          </a:p>
          <a:p>
            <a:pPr eaLnBrk="1" hangingPunct="1">
              <a:lnSpc>
                <a:spcPct val="90000"/>
              </a:lnSpc>
            </a:pPr>
            <a:r>
              <a:rPr lang="en-US" altLang="en-US"/>
              <a:t>If you see or hear a rock slide, shout to alert other climbers and take cover.</a:t>
            </a:r>
          </a:p>
        </p:txBody>
      </p:sp>
    </p:spTree>
  </p:cSld>
  <p:clrMapOvr>
    <a:masterClrMapping/>
  </p:clrMapOvr>
  <p:transition spd="slow"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altLang="ja-JP" dirty="0">
                <a:ea typeface="MS PGothic" pitchFamily="34" charset="-128"/>
              </a:rPr>
              <a:t>8</a:t>
            </a:r>
            <a:r>
              <a:rPr lang="en-US" altLang="ja-JP" baseline="30000" dirty="0">
                <a:ea typeface="MS PGothic" pitchFamily="34" charset="-128"/>
              </a:rPr>
              <a:t>th</a:t>
            </a:r>
            <a:r>
              <a:rPr lang="en-US" altLang="ja-JP" dirty="0">
                <a:ea typeface="MS PGothic" pitchFamily="34" charset="-128"/>
              </a:rPr>
              <a:t> station</a:t>
            </a:r>
            <a:endParaRPr lang="en-US" dirty="0"/>
          </a:p>
        </p:txBody>
      </p:sp>
      <p:pic>
        <p:nvPicPr>
          <p:cNvPr id="34819" name="Picture 4" descr="20photo0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96975" y="1295400"/>
            <a:ext cx="6748463" cy="4495800"/>
          </a:xfrm>
          <a:noFill/>
        </p:spPr>
      </p:pic>
    </p:spTree>
  </p:cSld>
  <p:clrMapOvr>
    <a:masterClrMapping/>
  </p:clrMapOvr>
  <p:transition spd="slow"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2133600"/>
            <a:ext cx="8229600" cy="3352800"/>
          </a:xfrm>
        </p:spPr>
        <p:txBody>
          <a:bodyPr/>
          <a:lstStyle/>
          <a:p>
            <a:r>
              <a:rPr lang="en-US" altLang="en-US" sz="3600"/>
              <a:t>Near the top the air is noticeably thinner (70%), which may cause </a:t>
            </a:r>
            <a:r>
              <a:rPr lang="en-US" altLang="ja-JP" sz="3600">
                <a:ea typeface="MS PGothic" pitchFamily="34" charset="-128"/>
              </a:rPr>
              <a:t>altitude sickness </a:t>
            </a:r>
            <a:r>
              <a:rPr lang="en-US" altLang="en-US" sz="3600"/>
              <a:t>and breathing difficulties.</a:t>
            </a:r>
          </a:p>
          <a:p>
            <a:endParaRPr lang="en-US" altLang="en-US"/>
          </a:p>
        </p:txBody>
      </p:sp>
      <p:sp>
        <p:nvSpPr>
          <p:cNvPr id="4" name="Rectangle 2"/>
          <p:cNvSpPr>
            <a:spLocks noGrp="1" noChangeArrowheads="1"/>
          </p:cNvSpPr>
          <p:nvPr>
            <p:ph type="title"/>
          </p:nvPr>
        </p:nvSpPr>
        <p:spPr>
          <a:xfrm>
            <a:off x="457200" y="457200"/>
            <a:ext cx="8229600" cy="1143000"/>
          </a:xfrm>
        </p:spPr>
        <p:txBody>
          <a:bodyPr/>
          <a:lstStyle/>
          <a:p>
            <a:pPr eaLnBrk="1" hangingPunct="1">
              <a:defRPr/>
            </a:pPr>
            <a:r>
              <a:rPr lang="en-US" altLang="ja-JP" dirty="0">
                <a:ea typeface="MS PGothic" pitchFamily="34" charset="-128"/>
              </a:rPr>
              <a:t>Warning</a:t>
            </a:r>
            <a:r>
              <a:rPr lang="ja-JP" altLang="en-US">
                <a:ea typeface="MS PGothic" pitchFamily="34" charset="-128"/>
              </a:rPr>
              <a:t>　 ① </a:t>
            </a:r>
            <a:endParaRPr lang="en-US" dirty="0"/>
          </a:p>
        </p:txBody>
      </p:sp>
    </p:spTree>
  </p:cSld>
  <p:clrMapOvr>
    <a:masterClrMapping/>
  </p:clrMapOvr>
  <p:transition spd="slow"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0"/>
            <a:ext cx="8229600" cy="1143000"/>
          </a:xfrm>
        </p:spPr>
        <p:txBody>
          <a:bodyPr/>
          <a:lstStyle/>
          <a:p>
            <a:pPr eaLnBrk="1" hangingPunct="1">
              <a:defRPr/>
            </a:pPr>
            <a:r>
              <a:rPr lang="en-US" b="1" dirty="0"/>
              <a:t>Altitude Sickness</a:t>
            </a:r>
          </a:p>
        </p:txBody>
      </p:sp>
      <p:sp>
        <p:nvSpPr>
          <p:cNvPr id="36867" name="Rectangle 3"/>
          <p:cNvSpPr>
            <a:spLocks noGrp="1" noChangeArrowheads="1"/>
          </p:cNvSpPr>
          <p:nvPr>
            <p:ph type="body" idx="1"/>
          </p:nvPr>
        </p:nvSpPr>
        <p:spPr>
          <a:xfrm>
            <a:off x="228600" y="1371600"/>
            <a:ext cx="8763000" cy="4572000"/>
          </a:xfrm>
        </p:spPr>
        <p:txBody>
          <a:bodyPr/>
          <a:lstStyle/>
          <a:p>
            <a:pPr eaLnBrk="1" hangingPunct="1">
              <a:lnSpc>
                <a:spcPct val="90000"/>
              </a:lnSpc>
            </a:pPr>
            <a:r>
              <a:rPr lang="en-US" altLang="en-US" sz="2800"/>
              <a:t>Altitude sickness is caused by decrease of oxygen.</a:t>
            </a:r>
          </a:p>
          <a:p>
            <a:pPr eaLnBrk="1" hangingPunct="1">
              <a:lnSpc>
                <a:spcPct val="90000"/>
              </a:lnSpc>
              <a:buFontTx/>
              <a:buNone/>
            </a:pPr>
            <a:endParaRPr lang="en-US" altLang="en-US" sz="1000"/>
          </a:p>
          <a:p>
            <a:pPr eaLnBrk="1" hangingPunct="1">
              <a:lnSpc>
                <a:spcPct val="90000"/>
              </a:lnSpc>
            </a:pPr>
            <a:r>
              <a:rPr lang="en-US" altLang="en-US" sz="2800"/>
              <a:t>Symptoms include headache, decreased appetite, fatigue, shortness of breath, dizziness and nausea.</a:t>
            </a:r>
          </a:p>
          <a:p>
            <a:pPr eaLnBrk="1" hangingPunct="1">
              <a:lnSpc>
                <a:spcPct val="90000"/>
              </a:lnSpc>
              <a:buFontTx/>
              <a:buNone/>
            </a:pPr>
            <a:endParaRPr lang="en-US" altLang="en-US" sz="1000"/>
          </a:p>
          <a:p>
            <a:pPr eaLnBrk="1" hangingPunct="1">
              <a:lnSpc>
                <a:spcPct val="90000"/>
              </a:lnSpc>
            </a:pPr>
            <a:r>
              <a:rPr lang="en-US" altLang="en-US" sz="2800"/>
              <a:t>To avoid altitude sickness, hike at a slow and steady pace, make frequent short breaks, drink plenty of fluids, eat food high in calories, and avoid alcohol and tobacco.</a:t>
            </a:r>
          </a:p>
          <a:p>
            <a:pPr eaLnBrk="1" hangingPunct="1">
              <a:lnSpc>
                <a:spcPct val="90000"/>
              </a:lnSpc>
              <a:buFontTx/>
              <a:buNone/>
            </a:pPr>
            <a:endParaRPr lang="en-US" altLang="en-US" sz="1000"/>
          </a:p>
          <a:p>
            <a:pPr eaLnBrk="1" hangingPunct="1">
              <a:lnSpc>
                <a:spcPct val="90000"/>
              </a:lnSpc>
            </a:pPr>
            <a:r>
              <a:rPr lang="en-US" altLang="en-US" sz="2800"/>
              <a:t>Small bottles of oxygen can be an effective tool in preventing and fighting altitude sickness.</a:t>
            </a:r>
            <a:r>
              <a:rPr lang="en-US" altLang="en-US" sz="2400"/>
              <a:t> </a:t>
            </a:r>
          </a:p>
        </p:txBody>
      </p:sp>
    </p:spTree>
  </p:cSld>
  <p:clrMapOvr>
    <a:masterClrMapping/>
  </p:clrMapOvr>
  <p:transition spd="slow"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altLang="ja-JP" sz="4100" dirty="0">
                <a:ea typeface="MS PGothic" pitchFamily="34" charset="-128"/>
              </a:rPr>
              <a:t>Little above the original 8</a:t>
            </a:r>
            <a:r>
              <a:rPr lang="en-US" altLang="ja-JP" sz="4100" baseline="30000" dirty="0">
                <a:ea typeface="MS PGothic" pitchFamily="34" charset="-128"/>
              </a:rPr>
              <a:t>th</a:t>
            </a:r>
            <a:r>
              <a:rPr lang="en-US" altLang="ja-JP" sz="4100" dirty="0">
                <a:ea typeface="MS PGothic" pitchFamily="34" charset="-128"/>
              </a:rPr>
              <a:t> station</a:t>
            </a:r>
            <a:r>
              <a:rPr lang="en-US" altLang="ja-JP" dirty="0">
                <a:ea typeface="MS PGothic" pitchFamily="34" charset="-128"/>
              </a:rPr>
              <a:t> </a:t>
            </a:r>
            <a:endParaRPr lang="en-US" dirty="0"/>
          </a:p>
        </p:txBody>
      </p:sp>
      <p:pic>
        <p:nvPicPr>
          <p:cNvPr id="37891" name="Picture 5" descr="20photo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056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defRPr/>
            </a:pPr>
            <a:r>
              <a:rPr lang="en-US" dirty="0"/>
              <a:t>Almost </a:t>
            </a:r>
            <a:r>
              <a:rPr lang="en-US" altLang="ja-JP" dirty="0">
                <a:ea typeface="MS PGothic" pitchFamily="34" charset="-128"/>
              </a:rPr>
              <a:t>t</a:t>
            </a:r>
            <a:r>
              <a:rPr lang="en-US" dirty="0"/>
              <a:t>here!</a:t>
            </a:r>
          </a:p>
        </p:txBody>
      </p:sp>
      <p:pic>
        <p:nvPicPr>
          <p:cNvPr id="38915" name="Picture 5" descr="summer pics 0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41425"/>
            <a:ext cx="6248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defRPr/>
            </a:pPr>
            <a:r>
              <a:rPr lang="en-US" sz="4000" dirty="0"/>
              <a:t>View of the Sunrise</a:t>
            </a:r>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265039"/>
            <a:ext cx="6781800" cy="455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76200"/>
            <a:ext cx="8229600" cy="1143000"/>
          </a:xfrm>
        </p:spPr>
        <p:txBody>
          <a:bodyPr/>
          <a:lstStyle/>
          <a:p>
            <a:pPr eaLnBrk="1" hangingPunct="1">
              <a:defRPr/>
            </a:pPr>
            <a:r>
              <a:rPr lang="en-US" dirty="0"/>
              <a:t>Summit </a:t>
            </a:r>
            <a:r>
              <a:rPr lang="en-US" altLang="ja-JP" dirty="0">
                <a:ea typeface="MS PGothic" pitchFamily="34" charset="-128"/>
              </a:rPr>
              <a:t>v</a:t>
            </a:r>
            <a:r>
              <a:rPr lang="en-US" dirty="0"/>
              <a:t>endors</a:t>
            </a:r>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0175" y="1143000"/>
            <a:ext cx="634365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sunrise%20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3188"/>
            <a:ext cx="84582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0" name="Rectangle 2"/>
          <p:cNvSpPr>
            <a:spLocks noGrp="1" noChangeArrowheads="1"/>
          </p:cNvSpPr>
          <p:nvPr>
            <p:ph type="title"/>
          </p:nvPr>
        </p:nvSpPr>
        <p:spPr/>
        <p:txBody>
          <a:bodyPr/>
          <a:lstStyle/>
          <a:p>
            <a:pPr eaLnBrk="1" hangingPunct="1">
              <a:defRPr/>
            </a:pPr>
            <a:r>
              <a:rPr lang="en-US" altLang="ja-JP" dirty="0">
                <a:solidFill>
                  <a:srgbClr val="000000"/>
                </a:solidFill>
                <a:effectLst>
                  <a:outerShdw blurRad="38100" dist="38100" dir="2700000" algn="tl">
                    <a:srgbClr val="FFFFFF"/>
                  </a:outerShdw>
                </a:effectLst>
                <a:ea typeface="MS PGothic" pitchFamily="34" charset="-128"/>
              </a:rPr>
              <a:t>40</a:t>
            </a:r>
            <a:r>
              <a:rPr lang="ja-JP" altLang="en-US">
                <a:solidFill>
                  <a:srgbClr val="000000"/>
                </a:solidFill>
                <a:effectLst>
                  <a:outerShdw blurRad="38100" dist="38100" dir="2700000" algn="tl">
                    <a:srgbClr val="FFFFFF"/>
                  </a:outerShdw>
                </a:effectLst>
                <a:ea typeface="MS PGothic" pitchFamily="34" charset="-128"/>
              </a:rPr>
              <a:t>℉ </a:t>
            </a:r>
            <a:r>
              <a:rPr lang="en-US" altLang="ja-JP" dirty="0">
                <a:solidFill>
                  <a:srgbClr val="000000"/>
                </a:solidFill>
                <a:effectLst>
                  <a:outerShdw blurRad="38100" dist="38100" dir="2700000" algn="tl">
                    <a:srgbClr val="FFFFFF"/>
                  </a:outerShdw>
                </a:effectLst>
                <a:ea typeface="MS PGothic" pitchFamily="34" charset="-128"/>
              </a:rPr>
              <a:t>(4 </a:t>
            </a:r>
            <a:r>
              <a:rPr lang="ja-JP" altLang="en-US">
                <a:solidFill>
                  <a:srgbClr val="000000"/>
                </a:solidFill>
                <a:effectLst>
                  <a:outerShdw blurRad="38100" dist="38100" dir="2700000" algn="tl">
                    <a:srgbClr val="FFFFFF"/>
                  </a:outerShdw>
                </a:effectLst>
                <a:ea typeface="MS PGothic" pitchFamily="34" charset="-128"/>
              </a:rPr>
              <a:t>℃</a:t>
            </a:r>
            <a:r>
              <a:rPr lang="en-US" altLang="ja-JP" dirty="0">
                <a:solidFill>
                  <a:srgbClr val="000000"/>
                </a:solidFill>
                <a:effectLst>
                  <a:outerShdw blurRad="38100" dist="38100" dir="2700000" algn="tl">
                    <a:srgbClr val="FFFFFF"/>
                  </a:outerShdw>
                </a:effectLst>
                <a:ea typeface="MS PGothic" pitchFamily="34" charset="-128"/>
              </a:rPr>
              <a:t>) !</a:t>
            </a:r>
            <a:endParaRPr lang="en-US" dirty="0">
              <a:solidFill>
                <a:srgbClr val="000000"/>
              </a:solidFill>
              <a:effectLst>
                <a:outerShdw blurRad="38100" dist="38100" dir="2700000" algn="tl">
                  <a:srgbClr val="FFFFFF"/>
                </a:outerShdw>
              </a:effectLst>
              <a:ea typeface="MS PGothic" pitchFamily="34" charset="-128"/>
            </a:endParaRPr>
          </a:p>
        </p:txBody>
      </p:sp>
      <p:sp>
        <p:nvSpPr>
          <p:cNvPr id="6148" name="Rectangle 3"/>
          <p:cNvSpPr>
            <a:spLocks noGrp="1" noChangeArrowheads="1"/>
          </p:cNvSpPr>
          <p:nvPr>
            <p:ph type="body" idx="1"/>
          </p:nvPr>
        </p:nvSpPr>
        <p:spPr>
          <a:xfrm>
            <a:off x="762000" y="1447800"/>
            <a:ext cx="7543800" cy="2743200"/>
          </a:xfrm>
        </p:spPr>
        <p:txBody>
          <a:bodyPr/>
          <a:lstStyle/>
          <a:p>
            <a:pPr eaLnBrk="1" hangingPunct="1"/>
            <a:r>
              <a:rPr lang="en-US" altLang="en-US">
                <a:solidFill>
                  <a:srgbClr val="000000"/>
                </a:solidFill>
              </a:rPr>
              <a:t>This is the average temp. in mid-summer on the summit. It can even get colder depending on the weather.</a:t>
            </a:r>
          </a:p>
          <a:p>
            <a:pPr eaLnBrk="1" hangingPunct="1"/>
            <a:r>
              <a:rPr lang="en-US" altLang="en-US">
                <a:solidFill>
                  <a:srgbClr val="000000"/>
                </a:solidFill>
              </a:rPr>
              <a:t>It is usually very cold in the morning and during the night, even in summer.</a:t>
            </a:r>
          </a:p>
          <a:p>
            <a:pPr eaLnBrk="1" hangingPunct="1"/>
            <a:endParaRPr lang="en-US" altLang="ja-JP" sz="1000">
              <a:solidFill>
                <a:srgbClr val="000000"/>
              </a:solidFill>
              <a:ea typeface="MS PGothic" pitchFamily="34" charset="-128"/>
            </a:endParaRPr>
          </a:p>
          <a:p>
            <a:pPr algn="ctr" eaLnBrk="1" hangingPunct="1"/>
            <a:endParaRPr lang="en-US" altLang="ja-JP">
              <a:solidFill>
                <a:srgbClr val="000000"/>
              </a:solidFill>
              <a:ea typeface="MS PGothic" pitchFamily="34" charset="-128"/>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0"/>
            <a:ext cx="8229600" cy="1143000"/>
          </a:xfrm>
        </p:spPr>
        <p:txBody>
          <a:bodyPr/>
          <a:lstStyle/>
          <a:p>
            <a:pPr eaLnBrk="1" hangingPunct="1">
              <a:defRPr/>
            </a:pPr>
            <a:r>
              <a:rPr lang="en-US" b="1" dirty="0"/>
              <a:t>When you reach the top</a:t>
            </a:r>
          </a:p>
        </p:txBody>
      </p:sp>
      <p:sp>
        <p:nvSpPr>
          <p:cNvPr id="41987" name="Rectangle 3"/>
          <p:cNvSpPr>
            <a:spLocks noGrp="1" noChangeArrowheads="1"/>
          </p:cNvSpPr>
          <p:nvPr>
            <p:ph type="body" idx="1"/>
          </p:nvPr>
        </p:nvSpPr>
        <p:spPr>
          <a:xfrm>
            <a:off x="457200" y="1143000"/>
            <a:ext cx="8229600" cy="5257800"/>
          </a:xfrm>
        </p:spPr>
        <p:txBody>
          <a:bodyPr/>
          <a:lstStyle/>
          <a:p>
            <a:pPr eaLnBrk="1" hangingPunct="1">
              <a:lnSpc>
                <a:spcPct val="90000"/>
              </a:lnSpc>
            </a:pPr>
            <a:r>
              <a:rPr lang="en-US" altLang="en-US" sz="2800" dirty="0"/>
              <a:t>There are vendors lined up for about 75 meters and at the end there is a restroom.</a:t>
            </a:r>
          </a:p>
          <a:p>
            <a:pPr eaLnBrk="1" hangingPunct="1">
              <a:lnSpc>
                <a:spcPct val="90000"/>
              </a:lnSpc>
            </a:pPr>
            <a:endParaRPr lang="en-US" altLang="en-US" sz="2000" dirty="0"/>
          </a:p>
          <a:p>
            <a:pPr eaLnBrk="1" hangingPunct="1">
              <a:lnSpc>
                <a:spcPct val="90000"/>
              </a:lnSpc>
            </a:pPr>
            <a:r>
              <a:rPr lang="en-US" altLang="en-US" sz="2800" dirty="0">
                <a:solidFill>
                  <a:srgbClr val="FF0000"/>
                </a:solidFill>
              </a:rPr>
              <a:t>Behind this restroom is the entrance to the descent trail.</a:t>
            </a:r>
          </a:p>
          <a:p>
            <a:pPr eaLnBrk="1" hangingPunct="1">
              <a:lnSpc>
                <a:spcPct val="90000"/>
              </a:lnSpc>
            </a:pPr>
            <a:endParaRPr lang="en-US" altLang="en-US" sz="2000" dirty="0"/>
          </a:p>
          <a:p>
            <a:pPr eaLnBrk="1" hangingPunct="1">
              <a:lnSpc>
                <a:spcPct val="90000"/>
              </a:lnSpc>
            </a:pPr>
            <a:r>
              <a:rPr lang="en-US" altLang="en-US" sz="2800" dirty="0"/>
              <a:t>Just remember to head down the correct descent trail before the turn around time because there are other descent trails along the crater.  </a:t>
            </a:r>
          </a:p>
          <a:p>
            <a:pPr eaLnBrk="1" hangingPunct="1">
              <a:lnSpc>
                <a:spcPct val="90000"/>
              </a:lnSpc>
              <a:buFontTx/>
              <a:buNone/>
            </a:pPr>
            <a:endParaRPr lang="en-US" altLang="en-US" sz="1400" dirty="0"/>
          </a:p>
        </p:txBody>
      </p:sp>
    </p:spTree>
  </p:cSld>
  <p:clrMapOvr>
    <a:masterClrMapping/>
  </p:clrMapOvr>
  <p:transition spd="slow" advTm="2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en-US" sz="4000" dirty="0"/>
              <a:t>Heading down</a:t>
            </a:r>
            <a:br>
              <a:rPr lang="en-US" sz="4000" dirty="0"/>
            </a:br>
            <a:r>
              <a:rPr lang="en-US" sz="2800" dirty="0"/>
              <a:t>It’s all loose gravel from here!</a:t>
            </a:r>
            <a:endParaRPr lang="en-US" sz="4000" dirty="0"/>
          </a:p>
        </p:txBody>
      </p:sp>
      <p:pic>
        <p:nvPicPr>
          <p:cNvPr id="43011" name="Picture 15" descr="summer pics 09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4800" y="1371600"/>
            <a:ext cx="5994400" cy="4419600"/>
          </a:xfrm>
          <a:noFill/>
        </p:spPr>
      </p:pic>
    </p:spTree>
  </p:cSld>
  <p:clrMapOvr>
    <a:masterClrMapping/>
  </p:clrMapOvr>
  <p:transition spd="slow" advTm="2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04800" y="2514600"/>
            <a:ext cx="8382000" cy="2895600"/>
          </a:xfrm>
        </p:spPr>
        <p:txBody>
          <a:bodyPr/>
          <a:lstStyle/>
          <a:p>
            <a:r>
              <a:rPr lang="en-US" altLang="ja-JP" sz="4400">
                <a:ea typeface="MS PGothic" pitchFamily="34" charset="-128"/>
              </a:rPr>
              <a:t>Injuries</a:t>
            </a:r>
            <a:r>
              <a:rPr lang="en-US" altLang="en-US" sz="4400"/>
              <a:t> typically occur during the descent phase because you are worn out from climbing.</a:t>
            </a:r>
          </a:p>
        </p:txBody>
      </p:sp>
      <p:sp>
        <p:nvSpPr>
          <p:cNvPr id="4" name="Rectangle 2"/>
          <p:cNvSpPr>
            <a:spLocks noGrp="1" noChangeArrowheads="1"/>
          </p:cNvSpPr>
          <p:nvPr>
            <p:ph type="title"/>
          </p:nvPr>
        </p:nvSpPr>
        <p:spPr>
          <a:xfrm>
            <a:off x="457200" y="990600"/>
            <a:ext cx="8229600" cy="1143000"/>
          </a:xfrm>
        </p:spPr>
        <p:txBody>
          <a:bodyPr/>
          <a:lstStyle/>
          <a:p>
            <a:pPr eaLnBrk="1" hangingPunct="1">
              <a:defRPr/>
            </a:pPr>
            <a:r>
              <a:rPr lang="en-US" altLang="ja-JP" dirty="0">
                <a:ea typeface="MS PGothic" pitchFamily="34" charset="-128"/>
              </a:rPr>
              <a:t>Warning</a:t>
            </a:r>
            <a:r>
              <a:rPr lang="ja-JP" altLang="en-US">
                <a:ea typeface="MS PGothic" pitchFamily="34" charset="-128"/>
              </a:rPr>
              <a:t>　 ②  </a:t>
            </a:r>
            <a:endParaRPr lang="en-US" dirty="0"/>
          </a:p>
        </p:txBody>
      </p:sp>
    </p:spTree>
  </p:cSld>
  <p:clrMapOvr>
    <a:masterClrMapping/>
  </p:clrMapOvr>
  <p:transition spd="slow" advTm="2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dirty="0"/>
              <a:t>Before heading down</a:t>
            </a:r>
          </a:p>
        </p:txBody>
      </p:sp>
      <p:sp>
        <p:nvSpPr>
          <p:cNvPr id="45059" name="Content Placeholder 2"/>
          <p:cNvSpPr>
            <a:spLocks noGrp="1"/>
          </p:cNvSpPr>
          <p:nvPr>
            <p:ph idx="1"/>
          </p:nvPr>
        </p:nvSpPr>
        <p:spPr>
          <a:xfrm>
            <a:off x="457200" y="1143000"/>
            <a:ext cx="8229600" cy="4800600"/>
          </a:xfrm>
        </p:spPr>
        <p:txBody>
          <a:bodyPr/>
          <a:lstStyle/>
          <a:p>
            <a:r>
              <a:rPr lang="en-US" altLang="en-US" sz="2800" dirty="0"/>
              <a:t>Make sure your shoelaces are tied good and tight. You need all the support of your boots at the ankles when descending.</a:t>
            </a:r>
          </a:p>
          <a:p>
            <a:endParaRPr lang="en-US" altLang="en-US" sz="1200" dirty="0"/>
          </a:p>
          <a:p>
            <a:r>
              <a:rPr lang="en-US" altLang="en-US" sz="2800" dirty="0"/>
              <a:t>If you have trekking poles, set the length longer than you had them on your ascent and brace yourself as you go down.</a:t>
            </a:r>
          </a:p>
          <a:p>
            <a:endParaRPr lang="en-US" altLang="en-US" sz="1200" dirty="0"/>
          </a:p>
          <a:p>
            <a:r>
              <a:rPr lang="en-US" altLang="en-US" sz="2800" dirty="0"/>
              <a:t>Keep in mind that there are only 3 restrooms until you make it back to the 5</a:t>
            </a:r>
            <a:r>
              <a:rPr lang="en-US" altLang="en-US" sz="2800" baseline="30000" dirty="0"/>
              <a:t>th</a:t>
            </a:r>
            <a:r>
              <a:rPr lang="en-US" altLang="en-US" sz="2800" dirty="0"/>
              <a:t> station.</a:t>
            </a:r>
          </a:p>
          <a:p>
            <a:endParaRPr lang="en-US" altLang="en-US" sz="1200" dirty="0"/>
          </a:p>
          <a:p>
            <a:r>
              <a:rPr lang="en-US" altLang="en-US" sz="2800" dirty="0"/>
              <a:t>Pay attention for the main split at </a:t>
            </a:r>
            <a:r>
              <a:rPr lang="en-US" altLang="en-US" sz="2800" dirty="0" err="1"/>
              <a:t>Edoya</a:t>
            </a:r>
            <a:r>
              <a:rPr lang="en-US" altLang="en-US" sz="2800" dirty="0"/>
              <a:t> hut. </a:t>
            </a:r>
            <a:r>
              <a:rPr lang="en-US" altLang="en-US" dirty="0"/>
              <a:t>   </a:t>
            </a:r>
          </a:p>
        </p:txBody>
      </p:sp>
    </p:spTree>
  </p:cSld>
  <p:clrMapOvr>
    <a:masterClrMapping/>
  </p:clrMapOvr>
  <p:transition spd="slow" advTm="2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8200"/>
            <a:ext cx="7670085" cy="5105400"/>
          </a:xfrm>
          <a:prstGeom prst="rect">
            <a:avLst/>
          </a:prstGeom>
        </p:spPr>
      </p:pic>
      <p:sp>
        <p:nvSpPr>
          <p:cNvPr id="318466" name="Rectangle 2"/>
          <p:cNvSpPr>
            <a:spLocks noGrp="1" noChangeArrowheads="1"/>
          </p:cNvSpPr>
          <p:nvPr>
            <p:ph type="title"/>
          </p:nvPr>
        </p:nvSpPr>
        <p:spPr>
          <a:xfrm>
            <a:off x="457200" y="152400"/>
            <a:ext cx="8229600" cy="762000"/>
          </a:xfrm>
        </p:spPr>
        <p:txBody>
          <a:bodyPr/>
          <a:lstStyle/>
          <a:p>
            <a:pPr eaLnBrk="1" hangingPunct="1">
              <a:defRPr/>
            </a:pPr>
            <a:r>
              <a:rPr lang="en-US" altLang="ja-JP" dirty="0">
                <a:ea typeface="MS PGothic" pitchFamily="34" charset="-128"/>
              </a:rPr>
              <a:t>Sign at the main split. Go left!</a:t>
            </a:r>
            <a:endParaRPr lang="en-US" dirty="0"/>
          </a:p>
        </p:txBody>
      </p:sp>
    </p:spTree>
  </p:cSld>
  <p:clrMapOvr>
    <a:masterClrMapping/>
  </p:clrMapOvr>
  <p:transition spd="slow" advTm="2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981200"/>
            <a:ext cx="8229600" cy="3352800"/>
          </a:xfrm>
        </p:spPr>
        <p:txBody>
          <a:bodyPr/>
          <a:lstStyle/>
          <a:p>
            <a:r>
              <a:rPr lang="en-US" altLang="en-US"/>
              <a:t>Afternoon weather is frequently unstable, rain and thunderstorms are common.</a:t>
            </a:r>
          </a:p>
          <a:p>
            <a:pPr>
              <a:buFontTx/>
              <a:buNone/>
            </a:pPr>
            <a:endParaRPr lang="en-US" altLang="en-US" sz="1400"/>
          </a:p>
          <a:p>
            <a:r>
              <a:rPr lang="en-US" altLang="en-US"/>
              <a:t>If you hear thunder or sense any abrupt change in weather, promptly enter a shelter at any nearby mountain hut.</a:t>
            </a:r>
          </a:p>
          <a:p>
            <a:endParaRPr lang="en-US" altLang="en-US"/>
          </a:p>
        </p:txBody>
      </p:sp>
      <p:sp>
        <p:nvSpPr>
          <p:cNvPr id="4" name="Rectangle 2"/>
          <p:cNvSpPr>
            <a:spLocks noGrp="1" noChangeArrowheads="1"/>
          </p:cNvSpPr>
          <p:nvPr>
            <p:ph type="title"/>
          </p:nvPr>
        </p:nvSpPr>
        <p:spPr>
          <a:xfrm>
            <a:off x="457200" y="609600"/>
            <a:ext cx="8229600" cy="1143000"/>
          </a:xfrm>
        </p:spPr>
        <p:txBody>
          <a:bodyPr/>
          <a:lstStyle/>
          <a:p>
            <a:pPr eaLnBrk="1" hangingPunct="1">
              <a:defRPr/>
            </a:pPr>
            <a:r>
              <a:rPr lang="en-US" altLang="ja-JP" dirty="0">
                <a:ea typeface="MS PGothic" pitchFamily="34" charset="-128"/>
              </a:rPr>
              <a:t>Warning</a:t>
            </a:r>
            <a:r>
              <a:rPr lang="ja-JP" altLang="en-US">
                <a:ea typeface="MS PGothic" pitchFamily="34" charset="-128"/>
              </a:rPr>
              <a:t>　 ③ </a:t>
            </a:r>
            <a:endParaRPr lang="en-US" dirty="0"/>
          </a:p>
        </p:txBody>
      </p:sp>
    </p:spTree>
  </p:cSld>
  <p:clrMapOvr>
    <a:masterClrMapping/>
  </p:clrMapOvr>
  <p:transition spd="slow" advTm="2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n-US" altLang="ja-JP" dirty="0">
                <a:ea typeface="MS PGothic" pitchFamily="34" charset="-128"/>
              </a:rPr>
              <a:t>Long long walk and …</a:t>
            </a:r>
            <a:endParaRPr lang="en-US" dirty="0"/>
          </a:p>
        </p:txBody>
      </p:sp>
      <p:pic>
        <p:nvPicPr>
          <p:cNvPr id="48131" name="Picture 6" descr="summer pics 05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4800" y="1295400"/>
            <a:ext cx="5994400" cy="4495800"/>
          </a:xfrm>
          <a:noFill/>
        </p:spPr>
      </p:pic>
    </p:spTree>
  </p:cSld>
  <p:clrMapOvr>
    <a:masterClrMapping/>
  </p:clrMapOvr>
  <p:transition spd="slow" advTm="2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pPr eaLnBrk="1" hangingPunct="1">
              <a:defRPr/>
            </a:pPr>
            <a:r>
              <a:rPr lang="en-US" dirty="0"/>
              <a:t>Finished! Back at the 5</a:t>
            </a:r>
            <a:r>
              <a:rPr lang="en-US" baseline="30000" dirty="0"/>
              <a:t>th</a:t>
            </a:r>
            <a:r>
              <a:rPr lang="en-US" dirty="0"/>
              <a:t> station</a:t>
            </a:r>
          </a:p>
        </p:txBody>
      </p:sp>
      <p:pic>
        <p:nvPicPr>
          <p:cNvPr id="49155" name="Picture 5" descr="summer pics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60463"/>
            <a:ext cx="63246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533400"/>
            <a:ext cx="8229600" cy="914400"/>
          </a:xfrm>
          <a:prstGeom prst="rect">
            <a:avLst/>
          </a:prstGeom>
        </p:spPr>
        <p:txBody>
          <a:bodyPr/>
          <a:lstStyle/>
          <a:p>
            <a:pPr algn="ctr" eaLnBrk="1" hangingPunct="1">
              <a:defRPr/>
            </a:pPr>
            <a:r>
              <a:rPr lang="en-US" sz="4400" kern="0" dirty="0">
                <a:solidFill>
                  <a:schemeClr val="tx2"/>
                </a:solidFill>
                <a:effectLst>
                  <a:outerShdw blurRad="38100" dist="38100" dir="2700000" algn="tl">
                    <a:srgbClr val="000000"/>
                  </a:outerShdw>
                </a:effectLst>
                <a:latin typeface="+mj-lt"/>
                <a:ea typeface="MS PGothic" pitchFamily="34" charset="-128"/>
                <a:cs typeface="+mj-cs"/>
              </a:rPr>
              <a:t>Please Be Considerate</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381000" y="1524000"/>
            <a:ext cx="8534400" cy="4191000"/>
          </a:xfrm>
          <a:prstGeom prst="rect">
            <a:avLst/>
          </a:prstGeom>
        </p:spPr>
        <p:txBody>
          <a:bodyPr/>
          <a:lstStyle/>
          <a:p>
            <a:pPr marL="342900" indent="-342900">
              <a:spcBef>
                <a:spcPct val="20000"/>
              </a:spcBef>
              <a:buClr>
                <a:schemeClr val="tx2"/>
              </a:buClr>
              <a:buFontTx/>
              <a:buChar char="•"/>
              <a:defRPr/>
            </a:pPr>
            <a:r>
              <a:rPr lang="en-US" sz="3100" kern="0" dirty="0">
                <a:latin typeface="+mn-lt"/>
              </a:rPr>
              <a:t>Trash on Mt. Fuji is a serious problem.</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3100" kern="0" dirty="0">
                <a:latin typeface="+mn-lt"/>
              </a:rPr>
              <a:t>There are no trashcans on Mt. Fuji.</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3100" kern="0" dirty="0">
                <a:latin typeface="+mn-lt"/>
              </a:rPr>
              <a:t>If you “Pack it in”, you must “Pack it out”.</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3100" kern="0" dirty="0">
                <a:latin typeface="+mn-lt"/>
              </a:rPr>
              <a:t>Please do not litter on the mountain and be careful not to damage the trees.</a:t>
            </a:r>
          </a:p>
        </p:txBody>
      </p:sp>
    </p:spTree>
  </p:cSld>
  <p:clrMapOvr>
    <a:masterClrMapping/>
  </p:clrMapOvr>
  <p:transition spd="slow" advTm="2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57200"/>
            <a:ext cx="8229600" cy="914400"/>
          </a:xfrm>
          <a:prstGeom prst="rect">
            <a:avLst/>
          </a:prstGeom>
        </p:spPr>
        <p:txBody>
          <a:bodyPr/>
          <a:lstStyle/>
          <a:p>
            <a:pPr algn="ctr" eaLnBrk="1" hangingPunct="1">
              <a:defRPr/>
            </a:pPr>
            <a:r>
              <a:rPr lang="en-US" sz="3600" i="1" kern="0" dirty="0">
                <a:solidFill>
                  <a:schemeClr val="tx2"/>
                </a:solidFill>
                <a:effectLst>
                  <a:outerShdw blurRad="38100" dist="38100" dir="2700000" algn="tl">
                    <a:srgbClr val="000000"/>
                  </a:outerShdw>
                </a:effectLst>
                <a:latin typeface="+mj-lt"/>
                <a:ea typeface="MS PGothic" pitchFamily="34" charset="-128"/>
                <a:cs typeface="+mj-cs"/>
              </a:rPr>
              <a:t>Overnight Trip Lodging Information</a:t>
            </a:r>
            <a:endParaRPr lang="en-US" sz="3600" i="1"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381000" y="1295400"/>
            <a:ext cx="8534400" cy="1676400"/>
          </a:xfrm>
          <a:prstGeom prst="rect">
            <a:avLst/>
          </a:prstGeom>
        </p:spPr>
        <p:txBody>
          <a:bodyPr/>
          <a:lstStyle/>
          <a:p>
            <a:pPr marL="342900" indent="-342900">
              <a:spcBef>
                <a:spcPct val="20000"/>
              </a:spcBef>
              <a:buClr>
                <a:schemeClr val="tx2"/>
              </a:buClr>
              <a:buFontTx/>
              <a:buChar char="•"/>
              <a:defRPr/>
            </a:pPr>
            <a:r>
              <a:rPr lang="en-US" sz="2800" kern="0" dirty="0">
                <a:latin typeface="+mn-lt"/>
              </a:rPr>
              <a:t>They are open only during the hiking season.</a:t>
            </a:r>
          </a:p>
          <a:p>
            <a:pPr marL="342900" indent="-342900">
              <a:spcBef>
                <a:spcPct val="20000"/>
              </a:spcBef>
              <a:buClr>
                <a:schemeClr val="tx2"/>
              </a:buClr>
              <a:buFontTx/>
              <a:buChar char="•"/>
              <a:defRPr/>
            </a:pPr>
            <a:r>
              <a:rPr lang="en-US" sz="2800" kern="0" dirty="0">
                <a:latin typeface="+mn-lt"/>
              </a:rPr>
              <a:t>Toilets are outside the hut, but no shower facilities.</a:t>
            </a:r>
          </a:p>
          <a:p>
            <a:pPr marL="342900" indent="-342900">
              <a:spcBef>
                <a:spcPct val="20000"/>
              </a:spcBef>
              <a:buClr>
                <a:schemeClr val="tx2"/>
              </a:buClr>
              <a:buFontTx/>
              <a:buChar char="•"/>
              <a:defRPr/>
            </a:pPr>
            <a:r>
              <a:rPr lang="en-US" sz="2800" kern="0" dirty="0"/>
              <a:t>The hut on the mountain are rugged style </a:t>
            </a:r>
            <a:r>
              <a:rPr lang="en-US" sz="3100" kern="0" dirty="0"/>
              <a:t>huts.</a:t>
            </a:r>
          </a:p>
          <a:p>
            <a:pPr marL="342900" indent="-342900">
              <a:spcBef>
                <a:spcPct val="20000"/>
              </a:spcBef>
              <a:buClr>
                <a:schemeClr val="tx2"/>
              </a:buClr>
              <a:buFontTx/>
              <a:buChar char="•"/>
              <a:defRPr/>
            </a:pPr>
            <a:endParaRPr lang="en-US" sz="3100" kern="0" dirty="0">
              <a:latin typeface="+mn-lt"/>
            </a:endParaRPr>
          </a:p>
          <a:p>
            <a:pPr marL="342900" indent="-342900">
              <a:spcBef>
                <a:spcPct val="20000"/>
              </a:spcBef>
              <a:buClr>
                <a:schemeClr val="tx2"/>
              </a:buClr>
              <a:buFontTx/>
              <a:buChar char="•"/>
              <a:defRPr/>
            </a:pPr>
            <a:endParaRPr lang="en-US" sz="3100" kern="0" dirty="0">
              <a:latin typeface="+mn-lt"/>
            </a:endParaRPr>
          </a:p>
        </p:txBody>
      </p:sp>
      <p:pic>
        <p:nvPicPr>
          <p:cNvPr id="51204" name="Picture 7" descr="38988_k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09900"/>
            <a:ext cx="4286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descr="3898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43624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22238"/>
            <a:ext cx="8783638"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2400" y="990600"/>
            <a:ext cx="1600200" cy="5334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6" name="Multiply 5"/>
          <p:cNvSpPr/>
          <p:nvPr/>
        </p:nvSpPr>
        <p:spPr bwMode="auto">
          <a:xfrm>
            <a:off x="2743200" y="2133600"/>
            <a:ext cx="533400" cy="457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7173" name="Freeform 11"/>
          <p:cNvSpPr>
            <a:spLocks/>
          </p:cNvSpPr>
          <p:nvPr/>
        </p:nvSpPr>
        <p:spPr bwMode="auto">
          <a:xfrm>
            <a:off x="133350" y="712788"/>
            <a:ext cx="1847850" cy="1649412"/>
          </a:xfrm>
          <a:custGeom>
            <a:avLst/>
            <a:gdLst>
              <a:gd name="T0" fmla="*/ 1557338 w 1847850"/>
              <a:gd name="T1" fmla="*/ 1067445 h 1650206"/>
              <a:gd name="T2" fmla="*/ 1578769 w 1847850"/>
              <a:gd name="T3" fmla="*/ 963072 h 1650206"/>
              <a:gd name="T4" fmla="*/ 1600200 w 1847850"/>
              <a:gd name="T5" fmla="*/ 846839 h 1650206"/>
              <a:gd name="T6" fmla="*/ 1607344 w 1847850"/>
              <a:gd name="T7" fmla="*/ 785165 h 1650206"/>
              <a:gd name="T8" fmla="*/ 1600200 w 1847850"/>
              <a:gd name="T9" fmla="*/ 443582 h 1650206"/>
              <a:gd name="T10" fmla="*/ 1590675 w 1847850"/>
              <a:gd name="T11" fmla="*/ 405629 h 1650206"/>
              <a:gd name="T12" fmla="*/ 1581150 w 1847850"/>
              <a:gd name="T13" fmla="*/ 377163 h 1650206"/>
              <a:gd name="T14" fmla="*/ 1574007 w 1847850"/>
              <a:gd name="T15" fmla="*/ 196884 h 1650206"/>
              <a:gd name="T16" fmla="*/ 1564482 w 1847850"/>
              <a:gd name="T17" fmla="*/ 90142 h 1650206"/>
              <a:gd name="T18" fmla="*/ 1547813 w 1847850"/>
              <a:gd name="T19" fmla="*/ 78277 h 1650206"/>
              <a:gd name="T20" fmla="*/ 1512094 w 1847850"/>
              <a:gd name="T21" fmla="*/ 66419 h 1650206"/>
              <a:gd name="T22" fmla="*/ 1457325 w 1847850"/>
              <a:gd name="T23" fmla="*/ 56934 h 1650206"/>
              <a:gd name="T24" fmla="*/ 1254919 w 1847850"/>
              <a:gd name="T25" fmla="*/ 47441 h 1650206"/>
              <a:gd name="T26" fmla="*/ 1014413 w 1847850"/>
              <a:gd name="T27" fmla="*/ 37956 h 1650206"/>
              <a:gd name="T28" fmla="*/ 931069 w 1847850"/>
              <a:gd name="T29" fmla="*/ 33210 h 1650206"/>
              <a:gd name="T30" fmla="*/ 814388 w 1847850"/>
              <a:gd name="T31" fmla="*/ 26090 h 1650206"/>
              <a:gd name="T32" fmla="*/ 650082 w 1847850"/>
              <a:gd name="T33" fmla="*/ 16605 h 1650206"/>
              <a:gd name="T34" fmla="*/ 597694 w 1847850"/>
              <a:gd name="T35" fmla="*/ 11858 h 1650206"/>
              <a:gd name="T36" fmla="*/ 566738 w 1847850"/>
              <a:gd name="T37" fmla="*/ 7120 h 1650206"/>
              <a:gd name="T38" fmla="*/ 473869 w 1847850"/>
              <a:gd name="T39" fmla="*/ 0 h 1650206"/>
              <a:gd name="T40" fmla="*/ 202407 w 1847850"/>
              <a:gd name="T41" fmla="*/ 7120 h 1650206"/>
              <a:gd name="T42" fmla="*/ 130969 w 1847850"/>
              <a:gd name="T43" fmla="*/ 14232 h 1650206"/>
              <a:gd name="T44" fmla="*/ 90488 w 1847850"/>
              <a:gd name="T45" fmla="*/ 21351 h 1650206"/>
              <a:gd name="T46" fmla="*/ 64294 w 1847850"/>
              <a:gd name="T47" fmla="*/ 26090 h 1650206"/>
              <a:gd name="T48" fmla="*/ 30957 w 1847850"/>
              <a:gd name="T49" fmla="*/ 30836 h 1650206"/>
              <a:gd name="T50" fmla="*/ 14288 w 1847850"/>
              <a:gd name="T51" fmla="*/ 35583 h 1650206"/>
              <a:gd name="T52" fmla="*/ 4763 w 1847850"/>
              <a:gd name="T53" fmla="*/ 54561 h 1650206"/>
              <a:gd name="T54" fmla="*/ 1831182 w 1847850"/>
              <a:gd name="T55" fmla="*/ 1551353 h 1650206"/>
              <a:gd name="T56" fmla="*/ 1843088 w 1847850"/>
              <a:gd name="T57" fmla="*/ 1442236 h 1650206"/>
              <a:gd name="T58" fmla="*/ 1847850 w 1847850"/>
              <a:gd name="T59" fmla="*/ 1397165 h 1650206"/>
              <a:gd name="T60" fmla="*/ 1840707 w 1847850"/>
              <a:gd name="T61" fmla="*/ 1200283 h 1650206"/>
              <a:gd name="T62" fmla="*/ 1831182 w 1847850"/>
              <a:gd name="T63" fmla="*/ 1169445 h 1650206"/>
              <a:gd name="T64" fmla="*/ 1800225 w 1847850"/>
              <a:gd name="T65" fmla="*/ 1148096 h 1650206"/>
              <a:gd name="T66" fmla="*/ 1785938 w 1847850"/>
              <a:gd name="T67" fmla="*/ 1140979 h 1650206"/>
              <a:gd name="T68" fmla="*/ 1764507 w 1847850"/>
              <a:gd name="T69" fmla="*/ 1129119 h 1650206"/>
              <a:gd name="T70" fmla="*/ 1709738 w 1847850"/>
              <a:gd name="T71" fmla="*/ 1122003 h 1650206"/>
              <a:gd name="T72" fmla="*/ 1674019 w 1847850"/>
              <a:gd name="T73" fmla="*/ 1110143 h 1650206"/>
              <a:gd name="T74" fmla="*/ 1657350 w 1847850"/>
              <a:gd name="T75" fmla="*/ 1098283 h 1650206"/>
              <a:gd name="T76" fmla="*/ 1609725 w 1847850"/>
              <a:gd name="T77" fmla="*/ 1086423 h 1650206"/>
              <a:gd name="T78" fmla="*/ 1595438 w 1847850"/>
              <a:gd name="T79" fmla="*/ 1079305 h 1650206"/>
              <a:gd name="T80" fmla="*/ 1557338 w 1847850"/>
              <a:gd name="T81" fmla="*/ 1067445 h 1650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7850"/>
              <a:gd name="T124" fmla="*/ 0 h 1650206"/>
              <a:gd name="T125" fmla="*/ 1847850 w 1847850"/>
              <a:gd name="T126" fmla="*/ 1650206 h 16502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7850" h="1650206">
                <a:moveTo>
                  <a:pt x="1557338" y="1071563"/>
                </a:moveTo>
                <a:lnTo>
                  <a:pt x="1557338" y="1071563"/>
                </a:lnTo>
                <a:cubicBezTo>
                  <a:pt x="1559719" y="1058863"/>
                  <a:pt x="1561893" y="1046122"/>
                  <a:pt x="1564482" y="1033463"/>
                </a:cubicBezTo>
                <a:cubicBezTo>
                  <a:pt x="1569037" y="1011195"/>
                  <a:pt x="1575032" y="989208"/>
                  <a:pt x="1578769" y="966788"/>
                </a:cubicBezTo>
                <a:cubicBezTo>
                  <a:pt x="1585183" y="928309"/>
                  <a:pt x="1580478" y="947374"/>
                  <a:pt x="1593057" y="909638"/>
                </a:cubicBezTo>
                <a:cubicBezTo>
                  <a:pt x="1595438" y="889794"/>
                  <a:pt x="1597524" y="869912"/>
                  <a:pt x="1600200" y="850106"/>
                </a:cubicBezTo>
                <a:cubicBezTo>
                  <a:pt x="1601493" y="840537"/>
                  <a:pt x="1603856" y="831124"/>
                  <a:pt x="1604963" y="821531"/>
                </a:cubicBezTo>
                <a:cubicBezTo>
                  <a:pt x="1606240" y="810464"/>
                  <a:pt x="1606550" y="799306"/>
                  <a:pt x="1607344" y="788194"/>
                </a:cubicBezTo>
                <a:cubicBezTo>
                  <a:pt x="1606550" y="681038"/>
                  <a:pt x="1606494" y="573873"/>
                  <a:pt x="1604963" y="466725"/>
                </a:cubicBezTo>
                <a:cubicBezTo>
                  <a:pt x="1604905" y="462667"/>
                  <a:pt x="1601166" y="449804"/>
                  <a:pt x="1600200" y="445294"/>
                </a:cubicBezTo>
                <a:cubicBezTo>
                  <a:pt x="1598504" y="437379"/>
                  <a:pt x="1597998" y="429160"/>
                  <a:pt x="1595438" y="421481"/>
                </a:cubicBezTo>
                <a:lnTo>
                  <a:pt x="1590675" y="407194"/>
                </a:lnTo>
                <a:cubicBezTo>
                  <a:pt x="1589761" y="401708"/>
                  <a:pt x="1588844" y="391625"/>
                  <a:pt x="1585913" y="385763"/>
                </a:cubicBezTo>
                <a:cubicBezTo>
                  <a:pt x="1584633" y="383203"/>
                  <a:pt x="1582349" y="381218"/>
                  <a:pt x="1581150" y="378619"/>
                </a:cubicBezTo>
                <a:cubicBezTo>
                  <a:pt x="1577567" y="370857"/>
                  <a:pt x="1571625" y="354806"/>
                  <a:pt x="1571625" y="354806"/>
                </a:cubicBezTo>
                <a:cubicBezTo>
                  <a:pt x="1561326" y="303306"/>
                  <a:pt x="1561246" y="248672"/>
                  <a:pt x="1574007" y="197644"/>
                </a:cubicBezTo>
                <a:cubicBezTo>
                  <a:pt x="1573213" y="173831"/>
                  <a:pt x="1572911" y="149997"/>
                  <a:pt x="1571625" y="126206"/>
                </a:cubicBezTo>
                <a:cubicBezTo>
                  <a:pt x="1571391" y="121884"/>
                  <a:pt x="1567021" y="93027"/>
                  <a:pt x="1564482" y="90488"/>
                </a:cubicBezTo>
                <a:cubicBezTo>
                  <a:pt x="1561307" y="87313"/>
                  <a:pt x="1558611" y="83573"/>
                  <a:pt x="1554957" y="80963"/>
                </a:cubicBezTo>
                <a:cubicBezTo>
                  <a:pt x="1552914" y="79504"/>
                  <a:pt x="1550235" y="79241"/>
                  <a:pt x="1547813" y="78581"/>
                </a:cubicBezTo>
                <a:cubicBezTo>
                  <a:pt x="1544482" y="77672"/>
                  <a:pt x="1528011" y="74177"/>
                  <a:pt x="1521619" y="71438"/>
                </a:cubicBezTo>
                <a:cubicBezTo>
                  <a:pt x="1518356" y="70040"/>
                  <a:pt x="1515494" y="67695"/>
                  <a:pt x="1512094" y="66675"/>
                </a:cubicBezTo>
                <a:cubicBezTo>
                  <a:pt x="1508647" y="65641"/>
                  <a:pt x="1483549" y="62338"/>
                  <a:pt x="1481138" y="61913"/>
                </a:cubicBezTo>
                <a:cubicBezTo>
                  <a:pt x="1473166" y="60506"/>
                  <a:pt x="1465004" y="59710"/>
                  <a:pt x="1457325" y="57150"/>
                </a:cubicBezTo>
                <a:cubicBezTo>
                  <a:pt x="1451247" y="55124"/>
                  <a:pt x="1444732" y="52624"/>
                  <a:pt x="1438275" y="52388"/>
                </a:cubicBezTo>
                <a:cubicBezTo>
                  <a:pt x="1377177" y="50153"/>
                  <a:pt x="1316039" y="49179"/>
                  <a:pt x="1254919" y="47625"/>
                </a:cubicBezTo>
                <a:lnTo>
                  <a:pt x="1157288" y="45244"/>
                </a:lnTo>
                <a:cubicBezTo>
                  <a:pt x="1086278" y="39327"/>
                  <a:pt x="1155951" y="44735"/>
                  <a:pt x="1014413" y="38100"/>
                </a:cubicBezTo>
                <a:cubicBezTo>
                  <a:pt x="1001702" y="37504"/>
                  <a:pt x="989017" y="36445"/>
                  <a:pt x="976313" y="35719"/>
                </a:cubicBezTo>
                <a:lnTo>
                  <a:pt x="931069" y="33338"/>
                </a:lnTo>
                <a:cubicBezTo>
                  <a:pt x="925513" y="32544"/>
                  <a:pt x="919985" y="31515"/>
                  <a:pt x="914400" y="30956"/>
                </a:cubicBezTo>
                <a:cubicBezTo>
                  <a:pt x="880377" y="27553"/>
                  <a:pt x="849505" y="27274"/>
                  <a:pt x="814388" y="26194"/>
                </a:cubicBezTo>
                <a:lnTo>
                  <a:pt x="728663" y="23813"/>
                </a:lnTo>
                <a:cubicBezTo>
                  <a:pt x="688992" y="17199"/>
                  <a:pt x="737821" y="24894"/>
                  <a:pt x="650082" y="16669"/>
                </a:cubicBezTo>
                <a:cubicBezTo>
                  <a:pt x="646052" y="16291"/>
                  <a:pt x="642206" y="14654"/>
                  <a:pt x="638175" y="14288"/>
                </a:cubicBezTo>
                <a:cubicBezTo>
                  <a:pt x="624714" y="13064"/>
                  <a:pt x="611174" y="12905"/>
                  <a:pt x="597694" y="11906"/>
                </a:cubicBezTo>
                <a:cubicBezTo>
                  <a:pt x="589739" y="11317"/>
                  <a:pt x="581819" y="10319"/>
                  <a:pt x="573882" y="9525"/>
                </a:cubicBezTo>
                <a:cubicBezTo>
                  <a:pt x="571501" y="8731"/>
                  <a:pt x="569188" y="7688"/>
                  <a:pt x="566738" y="7144"/>
                </a:cubicBezTo>
                <a:cubicBezTo>
                  <a:pt x="553549" y="4214"/>
                  <a:pt x="536422" y="3141"/>
                  <a:pt x="523875" y="2381"/>
                </a:cubicBezTo>
                <a:cubicBezTo>
                  <a:pt x="507218" y="1371"/>
                  <a:pt x="490538" y="794"/>
                  <a:pt x="473869" y="0"/>
                </a:cubicBezTo>
                <a:cubicBezTo>
                  <a:pt x="394589" y="1016"/>
                  <a:pt x="311343" y="298"/>
                  <a:pt x="230982" y="4763"/>
                </a:cubicBezTo>
                <a:cubicBezTo>
                  <a:pt x="221439" y="5293"/>
                  <a:pt x="211932" y="6350"/>
                  <a:pt x="202407" y="7144"/>
                </a:cubicBezTo>
                <a:cubicBezTo>
                  <a:pt x="196835" y="8258"/>
                  <a:pt x="181289" y="11500"/>
                  <a:pt x="176213" y="11906"/>
                </a:cubicBezTo>
                <a:cubicBezTo>
                  <a:pt x="161159" y="13110"/>
                  <a:pt x="146035" y="13249"/>
                  <a:pt x="130969" y="14288"/>
                </a:cubicBezTo>
                <a:cubicBezTo>
                  <a:pt x="123011" y="14837"/>
                  <a:pt x="115094" y="15875"/>
                  <a:pt x="107157" y="16669"/>
                </a:cubicBezTo>
                <a:cubicBezTo>
                  <a:pt x="101035" y="18709"/>
                  <a:pt x="97067" y="20235"/>
                  <a:pt x="90488" y="21431"/>
                </a:cubicBezTo>
                <a:cubicBezTo>
                  <a:pt x="84966" y="22435"/>
                  <a:pt x="79341" y="22809"/>
                  <a:pt x="73819" y="23813"/>
                </a:cubicBezTo>
                <a:cubicBezTo>
                  <a:pt x="70599" y="24398"/>
                  <a:pt x="67441" y="25295"/>
                  <a:pt x="64294" y="26194"/>
                </a:cubicBezTo>
                <a:cubicBezTo>
                  <a:pt x="61880" y="26884"/>
                  <a:pt x="59635" y="28220"/>
                  <a:pt x="57150" y="28575"/>
                </a:cubicBezTo>
                <a:cubicBezTo>
                  <a:pt x="48471" y="29815"/>
                  <a:pt x="39688" y="30162"/>
                  <a:pt x="30957" y="30956"/>
                </a:cubicBezTo>
                <a:cubicBezTo>
                  <a:pt x="28576" y="31750"/>
                  <a:pt x="26227" y="32648"/>
                  <a:pt x="23813" y="33338"/>
                </a:cubicBezTo>
                <a:cubicBezTo>
                  <a:pt x="20666" y="34237"/>
                  <a:pt x="17011" y="33904"/>
                  <a:pt x="14288" y="35719"/>
                </a:cubicBezTo>
                <a:cubicBezTo>
                  <a:pt x="11907" y="37307"/>
                  <a:pt x="11113" y="40482"/>
                  <a:pt x="9525" y="42863"/>
                </a:cubicBezTo>
                <a:cubicBezTo>
                  <a:pt x="6583" y="51690"/>
                  <a:pt x="8266" y="47761"/>
                  <a:pt x="4763" y="54769"/>
                </a:cubicBezTo>
                <a:cubicBezTo>
                  <a:pt x="3175" y="586581"/>
                  <a:pt x="1588" y="1118394"/>
                  <a:pt x="0" y="1650206"/>
                </a:cubicBezTo>
                <a:lnTo>
                  <a:pt x="1831182" y="1557338"/>
                </a:lnTo>
                <a:cubicBezTo>
                  <a:pt x="1834534" y="1503693"/>
                  <a:pt x="1832076" y="1495223"/>
                  <a:pt x="1840707" y="1454944"/>
                </a:cubicBezTo>
                <a:cubicBezTo>
                  <a:pt x="1841233" y="1452490"/>
                  <a:pt x="1842294" y="1450181"/>
                  <a:pt x="1843088" y="1447800"/>
                </a:cubicBezTo>
                <a:cubicBezTo>
                  <a:pt x="1843882" y="1439069"/>
                  <a:pt x="1844551" y="1430325"/>
                  <a:pt x="1845469" y="1421606"/>
                </a:cubicBezTo>
                <a:cubicBezTo>
                  <a:pt x="1846139" y="1415242"/>
                  <a:pt x="1847850" y="1408955"/>
                  <a:pt x="1847850" y="1402556"/>
                </a:cubicBezTo>
                <a:cubicBezTo>
                  <a:pt x="1847850" y="1344607"/>
                  <a:pt x="1846935" y="1286656"/>
                  <a:pt x="1845469" y="1228725"/>
                </a:cubicBezTo>
                <a:cubicBezTo>
                  <a:pt x="1845350" y="1224040"/>
                  <a:pt x="1842361" y="1210425"/>
                  <a:pt x="1840707" y="1204913"/>
                </a:cubicBezTo>
                <a:cubicBezTo>
                  <a:pt x="1839264" y="1200104"/>
                  <a:pt x="1837161" y="1195495"/>
                  <a:pt x="1835944" y="1190625"/>
                </a:cubicBezTo>
                <a:cubicBezTo>
                  <a:pt x="1835789" y="1190003"/>
                  <a:pt x="1832424" y="1175508"/>
                  <a:pt x="1831182" y="1173956"/>
                </a:cubicBezTo>
                <a:cubicBezTo>
                  <a:pt x="1826273" y="1167820"/>
                  <a:pt x="1821967" y="1159773"/>
                  <a:pt x="1814513" y="1157288"/>
                </a:cubicBezTo>
                <a:lnTo>
                  <a:pt x="1800225" y="1152525"/>
                </a:lnTo>
                <a:lnTo>
                  <a:pt x="1793082" y="1150144"/>
                </a:lnTo>
                <a:cubicBezTo>
                  <a:pt x="1790701" y="1148556"/>
                  <a:pt x="1788137" y="1147213"/>
                  <a:pt x="1785938" y="1145381"/>
                </a:cubicBezTo>
                <a:cubicBezTo>
                  <a:pt x="1783351" y="1143225"/>
                  <a:pt x="1781738" y="1139873"/>
                  <a:pt x="1778794" y="1138238"/>
                </a:cubicBezTo>
                <a:cubicBezTo>
                  <a:pt x="1774406" y="1135800"/>
                  <a:pt x="1769430" y="1134459"/>
                  <a:pt x="1764507" y="1133475"/>
                </a:cubicBezTo>
                <a:cubicBezTo>
                  <a:pt x="1740899" y="1128754"/>
                  <a:pt x="1756639" y="1131363"/>
                  <a:pt x="1716882" y="1128713"/>
                </a:cubicBezTo>
                <a:cubicBezTo>
                  <a:pt x="1714501" y="1127919"/>
                  <a:pt x="1712173" y="1126940"/>
                  <a:pt x="1709738" y="1126331"/>
                </a:cubicBezTo>
                <a:cubicBezTo>
                  <a:pt x="1700796" y="1124095"/>
                  <a:pt x="1698307" y="1124834"/>
                  <a:pt x="1690688" y="1121569"/>
                </a:cubicBezTo>
                <a:cubicBezTo>
                  <a:pt x="1670090" y="1112741"/>
                  <a:pt x="1690773" y="1120009"/>
                  <a:pt x="1674019" y="1114425"/>
                </a:cubicBezTo>
                <a:cubicBezTo>
                  <a:pt x="1671638" y="1112044"/>
                  <a:pt x="1669615" y="1109238"/>
                  <a:pt x="1666875" y="1107281"/>
                </a:cubicBezTo>
                <a:cubicBezTo>
                  <a:pt x="1663986" y="1105218"/>
                  <a:pt x="1660646" y="1103837"/>
                  <a:pt x="1657350" y="1102519"/>
                </a:cubicBezTo>
                <a:cubicBezTo>
                  <a:pt x="1641924" y="1096349"/>
                  <a:pt x="1641757" y="1097593"/>
                  <a:pt x="1624013" y="1095375"/>
                </a:cubicBezTo>
                <a:lnTo>
                  <a:pt x="1609725" y="1090613"/>
                </a:lnTo>
                <a:cubicBezTo>
                  <a:pt x="1607344" y="1089819"/>
                  <a:pt x="1604670" y="1089623"/>
                  <a:pt x="1602582" y="1088231"/>
                </a:cubicBezTo>
                <a:cubicBezTo>
                  <a:pt x="1600201" y="1086644"/>
                  <a:pt x="1598118" y="1084474"/>
                  <a:pt x="1595438" y="1083469"/>
                </a:cubicBezTo>
                <a:cubicBezTo>
                  <a:pt x="1591648" y="1082048"/>
                  <a:pt x="1587458" y="1082070"/>
                  <a:pt x="1583532" y="1081088"/>
                </a:cubicBezTo>
                <a:cubicBezTo>
                  <a:pt x="1569988" y="1077702"/>
                  <a:pt x="1561704" y="1073150"/>
                  <a:pt x="1557338" y="1071563"/>
                </a:cubicBez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en-US"/>
          </a:p>
        </p:txBody>
      </p:sp>
      <p:sp>
        <p:nvSpPr>
          <p:cNvPr id="7174" name="Freeform 13"/>
          <p:cNvSpPr>
            <a:spLocks/>
          </p:cNvSpPr>
          <p:nvPr/>
        </p:nvSpPr>
        <p:spPr bwMode="auto">
          <a:xfrm>
            <a:off x="3768725" y="866775"/>
            <a:ext cx="354013" cy="581025"/>
          </a:xfrm>
          <a:custGeom>
            <a:avLst/>
            <a:gdLst>
              <a:gd name="T0" fmla="*/ 334546 w 354805"/>
              <a:gd name="T1" fmla="*/ 0 h 581025"/>
              <a:gd name="T2" fmla="*/ 322902 w 354805"/>
              <a:gd name="T3" fmla="*/ 80962 h 581025"/>
              <a:gd name="T4" fmla="*/ 190173 w 354805"/>
              <a:gd name="T5" fmla="*/ 214312 h 581025"/>
              <a:gd name="T6" fmla="*/ 45796 w 354805"/>
              <a:gd name="T7" fmla="*/ 359569 h 581025"/>
              <a:gd name="T8" fmla="*/ 36481 w 354805"/>
              <a:gd name="T9" fmla="*/ 426244 h 581025"/>
              <a:gd name="T10" fmla="*/ 264688 w 354805"/>
              <a:gd name="T11" fmla="*/ 433387 h 581025"/>
              <a:gd name="T12" fmla="*/ 267016 w 354805"/>
              <a:gd name="T13" fmla="*/ 500062 h 581025"/>
              <a:gd name="T14" fmla="*/ 159898 w 354805"/>
              <a:gd name="T15" fmla="*/ 581025 h 581025"/>
              <a:gd name="T16" fmla="*/ 0 60000 65536"/>
              <a:gd name="T17" fmla="*/ 0 60000 65536"/>
              <a:gd name="T18" fmla="*/ 0 60000 65536"/>
              <a:gd name="T19" fmla="*/ 0 60000 65536"/>
              <a:gd name="T20" fmla="*/ 0 60000 65536"/>
              <a:gd name="T21" fmla="*/ 0 60000 65536"/>
              <a:gd name="T22" fmla="*/ 0 60000 65536"/>
              <a:gd name="T23" fmla="*/ 0 60000 65536"/>
              <a:gd name="T24" fmla="*/ 0 w 354805"/>
              <a:gd name="T25" fmla="*/ 0 h 581025"/>
              <a:gd name="T26" fmla="*/ 354805 w 354805"/>
              <a:gd name="T27" fmla="*/ 581025 h 581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805" h="581025">
                <a:moveTo>
                  <a:pt x="342106" y="0"/>
                </a:moveTo>
                <a:cubicBezTo>
                  <a:pt x="348455" y="22621"/>
                  <a:pt x="354805" y="45243"/>
                  <a:pt x="330199" y="80962"/>
                </a:cubicBezTo>
                <a:cubicBezTo>
                  <a:pt x="305593" y="116681"/>
                  <a:pt x="194468" y="214312"/>
                  <a:pt x="194468" y="214312"/>
                </a:cubicBezTo>
                <a:cubicBezTo>
                  <a:pt x="147240" y="260746"/>
                  <a:pt x="73025" y="324247"/>
                  <a:pt x="46831" y="359569"/>
                </a:cubicBezTo>
                <a:cubicBezTo>
                  <a:pt x="20637" y="394891"/>
                  <a:pt x="0" y="413941"/>
                  <a:pt x="37306" y="426244"/>
                </a:cubicBezTo>
                <a:cubicBezTo>
                  <a:pt x="74612" y="438547"/>
                  <a:pt x="231378" y="421084"/>
                  <a:pt x="270668" y="433387"/>
                </a:cubicBezTo>
                <a:cubicBezTo>
                  <a:pt x="309958" y="445690"/>
                  <a:pt x="290908" y="475456"/>
                  <a:pt x="273049" y="500062"/>
                </a:cubicBezTo>
                <a:cubicBezTo>
                  <a:pt x="255190" y="524668"/>
                  <a:pt x="165496" y="573484"/>
                  <a:pt x="163512" y="581025"/>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5" name="Freeform 14"/>
          <p:cNvSpPr>
            <a:spLocks/>
          </p:cNvSpPr>
          <p:nvPr/>
        </p:nvSpPr>
        <p:spPr bwMode="auto">
          <a:xfrm>
            <a:off x="3460750" y="1604963"/>
            <a:ext cx="1006475" cy="985837"/>
          </a:xfrm>
          <a:custGeom>
            <a:avLst/>
            <a:gdLst>
              <a:gd name="T0" fmla="*/ 321468 w 1006475"/>
              <a:gd name="T1" fmla="*/ 0 h 1061641"/>
              <a:gd name="T2" fmla="*/ 280987 w 1006475"/>
              <a:gd name="T3" fmla="*/ 13699 h 1061641"/>
              <a:gd name="T4" fmla="*/ 421481 w 1006475"/>
              <a:gd name="T5" fmla="*/ 27398 h 1061641"/>
              <a:gd name="T6" fmla="*/ 916781 w 1006475"/>
              <a:gd name="T7" fmla="*/ 40043 h 1061641"/>
              <a:gd name="T8" fmla="*/ 959643 w 1006475"/>
              <a:gd name="T9" fmla="*/ 68492 h 1061641"/>
              <a:gd name="T10" fmla="*/ 657224 w 1006475"/>
              <a:gd name="T11" fmla="*/ 128556 h 1061641"/>
              <a:gd name="T12" fmla="*/ 419099 w 1006475"/>
              <a:gd name="T13" fmla="*/ 198103 h 1061641"/>
              <a:gd name="T14" fmla="*/ 200024 w 1006475"/>
              <a:gd name="T15" fmla="*/ 232876 h 1061641"/>
              <a:gd name="T16" fmla="*/ 30956 w 1006475"/>
              <a:gd name="T17" fmla="*/ 266595 h 1061641"/>
              <a:gd name="T18" fmla="*/ 42862 w 1006475"/>
              <a:gd name="T19" fmla="*/ 292939 h 1061641"/>
              <a:gd name="T20" fmla="*/ 288131 w 1006475"/>
              <a:gd name="T21" fmla="*/ 323498 h 1061641"/>
              <a:gd name="T22" fmla="*/ 402431 w 1006475"/>
              <a:gd name="T23" fmla="*/ 329820 h 1061641"/>
              <a:gd name="T24" fmla="*/ 740568 w 1006475"/>
              <a:gd name="T25" fmla="*/ 319282 h 1061641"/>
              <a:gd name="T26" fmla="*/ 757237 w 1006475"/>
              <a:gd name="T27" fmla="*/ 343519 h 1061641"/>
              <a:gd name="T28" fmla="*/ 388143 w 1006475"/>
              <a:gd name="T29" fmla="*/ 413065 h 1061641"/>
              <a:gd name="T30" fmla="*/ 152399 w 1006475"/>
              <a:gd name="T31" fmla="*/ 454160 h 10616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6475"/>
              <a:gd name="T49" fmla="*/ 0 h 1061641"/>
              <a:gd name="T50" fmla="*/ 1006475 w 1006475"/>
              <a:gd name="T51" fmla="*/ 1061641 h 10616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6475" h="1061641">
                <a:moveTo>
                  <a:pt x="321468" y="0"/>
                </a:moveTo>
                <a:cubicBezTo>
                  <a:pt x="292893" y="10319"/>
                  <a:pt x="264318" y="20638"/>
                  <a:pt x="280987" y="30957"/>
                </a:cubicBezTo>
                <a:cubicBezTo>
                  <a:pt x="297656" y="41276"/>
                  <a:pt x="315515" y="51991"/>
                  <a:pt x="421481" y="61913"/>
                </a:cubicBezTo>
                <a:cubicBezTo>
                  <a:pt x="527447" y="71835"/>
                  <a:pt x="827087" y="75010"/>
                  <a:pt x="916781" y="90488"/>
                </a:cubicBezTo>
                <a:cubicBezTo>
                  <a:pt x="1006475" y="105966"/>
                  <a:pt x="1002902" y="121445"/>
                  <a:pt x="959643" y="154782"/>
                </a:cubicBezTo>
                <a:cubicBezTo>
                  <a:pt x="916384" y="188119"/>
                  <a:pt x="747315" y="241697"/>
                  <a:pt x="657224" y="290513"/>
                </a:cubicBezTo>
                <a:cubicBezTo>
                  <a:pt x="567133" y="339329"/>
                  <a:pt x="495299" y="408384"/>
                  <a:pt x="419099" y="447675"/>
                </a:cubicBezTo>
                <a:cubicBezTo>
                  <a:pt x="342899" y="486966"/>
                  <a:pt x="264714" y="500460"/>
                  <a:pt x="200024" y="526257"/>
                </a:cubicBezTo>
                <a:cubicBezTo>
                  <a:pt x="135334" y="552054"/>
                  <a:pt x="57150" y="579835"/>
                  <a:pt x="30956" y="602457"/>
                </a:cubicBezTo>
                <a:cubicBezTo>
                  <a:pt x="4762" y="625079"/>
                  <a:pt x="0" y="640557"/>
                  <a:pt x="42862" y="661988"/>
                </a:cubicBezTo>
                <a:cubicBezTo>
                  <a:pt x="85725" y="683419"/>
                  <a:pt x="228203" y="717153"/>
                  <a:pt x="288131" y="731044"/>
                </a:cubicBezTo>
                <a:cubicBezTo>
                  <a:pt x="348059" y="744935"/>
                  <a:pt x="327025" y="746919"/>
                  <a:pt x="402431" y="745332"/>
                </a:cubicBezTo>
                <a:cubicBezTo>
                  <a:pt x="477837" y="743745"/>
                  <a:pt x="681434" y="716360"/>
                  <a:pt x="740568" y="721519"/>
                </a:cubicBezTo>
                <a:cubicBezTo>
                  <a:pt x="799702" y="726678"/>
                  <a:pt x="815974" y="740966"/>
                  <a:pt x="757237" y="776288"/>
                </a:cubicBezTo>
                <a:cubicBezTo>
                  <a:pt x="698500" y="811610"/>
                  <a:pt x="488949" y="891778"/>
                  <a:pt x="388143" y="933450"/>
                </a:cubicBezTo>
                <a:cubicBezTo>
                  <a:pt x="287337" y="975122"/>
                  <a:pt x="161527" y="1061641"/>
                  <a:pt x="152399" y="1026319"/>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Freeform 15"/>
          <p:cNvSpPr>
            <a:spLocks/>
          </p:cNvSpPr>
          <p:nvPr/>
        </p:nvSpPr>
        <p:spPr bwMode="auto">
          <a:xfrm>
            <a:off x="2001838" y="2590800"/>
            <a:ext cx="1884362" cy="1538288"/>
          </a:xfrm>
          <a:custGeom>
            <a:avLst/>
            <a:gdLst>
              <a:gd name="T0" fmla="*/ 1626877 w 1883569"/>
              <a:gd name="T1" fmla="*/ 0 h 1614488"/>
              <a:gd name="T2" fmla="*/ 1423618 w 1883569"/>
              <a:gd name="T3" fmla="*/ 46169 h 1614488"/>
              <a:gd name="T4" fmla="*/ 1555138 w 1883569"/>
              <a:gd name="T5" fmla="*/ 89540 h 1614488"/>
              <a:gd name="T6" fmla="*/ 1863616 w 1883569"/>
              <a:gd name="T7" fmla="*/ 100733 h 1614488"/>
              <a:gd name="T8" fmla="*/ 1722530 w 1883569"/>
              <a:gd name="T9" fmla="*/ 151098 h 1614488"/>
              <a:gd name="T10" fmla="*/ 945359 w 1883569"/>
              <a:gd name="T11" fmla="*/ 293802 h 1614488"/>
              <a:gd name="T12" fmla="*/ 601012 w 1883569"/>
              <a:gd name="T13" fmla="*/ 362356 h 1614488"/>
              <a:gd name="T14" fmla="*/ 691881 w 1883569"/>
              <a:gd name="T15" fmla="*/ 405727 h 1614488"/>
              <a:gd name="T16" fmla="*/ 799488 w 1883569"/>
              <a:gd name="T17" fmla="*/ 408525 h 1614488"/>
              <a:gd name="T18" fmla="*/ 962098 w 1883569"/>
              <a:gd name="T19" fmla="*/ 416921 h 1614488"/>
              <a:gd name="T20" fmla="*/ 1045793 w 1883569"/>
              <a:gd name="T21" fmla="*/ 433710 h 1614488"/>
              <a:gd name="T22" fmla="*/ 887968 w 1883569"/>
              <a:gd name="T23" fmla="*/ 464488 h 1614488"/>
              <a:gd name="T24" fmla="*/ 261450 w 1883569"/>
              <a:gd name="T25" fmla="*/ 650563 h 1614488"/>
              <a:gd name="T26" fmla="*/ 216016 w 1883569"/>
              <a:gd name="T27" fmla="*/ 728909 h 1614488"/>
              <a:gd name="T28" fmla="*/ 237538 w 1883569"/>
              <a:gd name="T29" fmla="*/ 787670 h 1614488"/>
              <a:gd name="T30" fmla="*/ 3185 w 1883569"/>
              <a:gd name="T31" fmla="*/ 849230 h 1614488"/>
              <a:gd name="T32" fmla="*/ 256668 w 1883569"/>
              <a:gd name="T33" fmla="*/ 870214 h 1614488"/>
              <a:gd name="T34" fmla="*/ 98841 w 1883569"/>
              <a:gd name="T35" fmla="*/ 948561 h 1614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3569"/>
              <a:gd name="T55" fmla="*/ 0 h 1614488"/>
              <a:gd name="T56" fmla="*/ 1883569 w 1883569"/>
              <a:gd name="T57" fmla="*/ 1614488 h 1614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3569" h="1614488">
                <a:moveTo>
                  <a:pt x="1620044" y="0"/>
                </a:moveTo>
                <a:cubicBezTo>
                  <a:pt x="1524794" y="26590"/>
                  <a:pt x="1429544" y="53181"/>
                  <a:pt x="1417638" y="78581"/>
                </a:cubicBezTo>
                <a:cubicBezTo>
                  <a:pt x="1405732" y="103981"/>
                  <a:pt x="1475581" y="136922"/>
                  <a:pt x="1548606" y="152400"/>
                </a:cubicBezTo>
                <a:cubicBezTo>
                  <a:pt x="1621631" y="167878"/>
                  <a:pt x="1828007" y="153988"/>
                  <a:pt x="1855788" y="171450"/>
                </a:cubicBezTo>
                <a:cubicBezTo>
                  <a:pt x="1883569" y="188912"/>
                  <a:pt x="1867694" y="202406"/>
                  <a:pt x="1715294" y="257175"/>
                </a:cubicBezTo>
                <a:cubicBezTo>
                  <a:pt x="1562894" y="311944"/>
                  <a:pt x="1127522" y="440135"/>
                  <a:pt x="941388" y="500063"/>
                </a:cubicBezTo>
                <a:cubicBezTo>
                  <a:pt x="755254" y="559991"/>
                  <a:pt x="640557" y="584994"/>
                  <a:pt x="598488" y="616744"/>
                </a:cubicBezTo>
                <a:cubicBezTo>
                  <a:pt x="556419" y="648494"/>
                  <a:pt x="656035" y="677466"/>
                  <a:pt x="688975" y="690563"/>
                </a:cubicBezTo>
                <a:cubicBezTo>
                  <a:pt x="721915" y="703660"/>
                  <a:pt x="751284" y="692150"/>
                  <a:pt x="796131" y="695325"/>
                </a:cubicBezTo>
                <a:cubicBezTo>
                  <a:pt x="840978" y="698500"/>
                  <a:pt x="917178" y="702469"/>
                  <a:pt x="958056" y="709613"/>
                </a:cubicBezTo>
                <a:cubicBezTo>
                  <a:pt x="998934" y="716757"/>
                  <a:pt x="1053703" y="724694"/>
                  <a:pt x="1041400" y="738188"/>
                </a:cubicBezTo>
                <a:cubicBezTo>
                  <a:pt x="1029097" y="751682"/>
                  <a:pt x="1014413" y="729060"/>
                  <a:pt x="884238" y="790575"/>
                </a:cubicBezTo>
                <a:cubicBezTo>
                  <a:pt x="754063" y="852090"/>
                  <a:pt x="371872" y="1032272"/>
                  <a:pt x="260350" y="1107281"/>
                </a:cubicBezTo>
                <a:cubicBezTo>
                  <a:pt x="148828" y="1182290"/>
                  <a:pt x="219075" y="1201737"/>
                  <a:pt x="215106" y="1240631"/>
                </a:cubicBezTo>
                <a:cubicBezTo>
                  <a:pt x="211137" y="1279525"/>
                  <a:pt x="271860" y="1306513"/>
                  <a:pt x="236538" y="1340644"/>
                </a:cubicBezTo>
                <a:cubicBezTo>
                  <a:pt x="201216" y="1374775"/>
                  <a:pt x="0" y="1422003"/>
                  <a:pt x="3175" y="1445419"/>
                </a:cubicBezTo>
                <a:cubicBezTo>
                  <a:pt x="6350" y="1468835"/>
                  <a:pt x="239713" y="1452960"/>
                  <a:pt x="255588" y="1481138"/>
                </a:cubicBezTo>
                <a:cubicBezTo>
                  <a:pt x="271463" y="1509316"/>
                  <a:pt x="98425" y="1614488"/>
                  <a:pt x="98425" y="1614488"/>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Freeform 16"/>
          <p:cNvSpPr>
            <a:spLocks/>
          </p:cNvSpPr>
          <p:nvPr/>
        </p:nvSpPr>
        <p:spPr bwMode="auto">
          <a:xfrm>
            <a:off x="1922463" y="4114800"/>
            <a:ext cx="2470150" cy="481013"/>
          </a:xfrm>
          <a:custGeom>
            <a:avLst/>
            <a:gdLst>
              <a:gd name="T0" fmla="*/ 144161 w 2471340"/>
              <a:gd name="T1" fmla="*/ 0 h 481409"/>
              <a:gd name="T2" fmla="*/ 6717 w 2471340"/>
              <a:gd name="T3" fmla="*/ 113363 h 481409"/>
              <a:gd name="T4" fmla="*/ 103878 w 2471340"/>
              <a:gd name="T5" fmla="*/ 196024 h 481409"/>
              <a:gd name="T6" fmla="*/ 438019 w 2471340"/>
              <a:gd name="T7" fmla="*/ 217280 h 481409"/>
              <a:gd name="T8" fmla="*/ 1812508 w 2471340"/>
              <a:gd name="T9" fmla="*/ 212557 h 481409"/>
              <a:gd name="T10" fmla="*/ 2186936 w 2471340"/>
              <a:gd name="T11" fmla="*/ 205472 h 481409"/>
              <a:gd name="T12" fmla="*/ 2428657 w 2471340"/>
              <a:gd name="T13" fmla="*/ 212557 h 481409"/>
              <a:gd name="T14" fmla="*/ 2371783 w 2471340"/>
              <a:gd name="T15" fmla="*/ 283408 h 481409"/>
              <a:gd name="T16" fmla="*/ 2172717 w 2471340"/>
              <a:gd name="T17" fmla="*/ 349537 h 4814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1340"/>
              <a:gd name="T28" fmla="*/ 0 h 481409"/>
              <a:gd name="T29" fmla="*/ 2471340 w 2471340"/>
              <a:gd name="T30" fmla="*/ 481409 h 4814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1340" h="481409">
                <a:moveTo>
                  <a:pt x="144859" y="0"/>
                </a:moveTo>
                <a:cubicBezTo>
                  <a:pt x="79176" y="40679"/>
                  <a:pt x="13494" y="81359"/>
                  <a:pt x="6747" y="114300"/>
                </a:cubicBezTo>
                <a:cubicBezTo>
                  <a:pt x="0" y="147241"/>
                  <a:pt x="32147" y="180182"/>
                  <a:pt x="104378" y="197644"/>
                </a:cubicBezTo>
                <a:cubicBezTo>
                  <a:pt x="176609" y="215106"/>
                  <a:pt x="440134" y="219075"/>
                  <a:pt x="440134" y="219075"/>
                </a:cubicBezTo>
                <a:lnTo>
                  <a:pt x="1821259" y="214313"/>
                </a:lnTo>
                <a:cubicBezTo>
                  <a:pt x="2114153" y="212329"/>
                  <a:pt x="2094310" y="207169"/>
                  <a:pt x="2197497" y="207169"/>
                </a:cubicBezTo>
                <a:cubicBezTo>
                  <a:pt x="2300684" y="207169"/>
                  <a:pt x="2409428" y="201216"/>
                  <a:pt x="2440384" y="214313"/>
                </a:cubicBezTo>
                <a:cubicBezTo>
                  <a:pt x="2471340" y="227410"/>
                  <a:pt x="2426097" y="262731"/>
                  <a:pt x="2383234" y="285750"/>
                </a:cubicBezTo>
                <a:cubicBezTo>
                  <a:pt x="2340372" y="308769"/>
                  <a:pt x="2241153" y="481409"/>
                  <a:pt x="2183209" y="352425"/>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8" name="Freeform 17"/>
          <p:cNvSpPr>
            <a:spLocks/>
          </p:cNvSpPr>
          <p:nvPr/>
        </p:nvSpPr>
        <p:spPr bwMode="auto">
          <a:xfrm>
            <a:off x="4186238" y="4686300"/>
            <a:ext cx="1574800" cy="963613"/>
          </a:xfrm>
          <a:custGeom>
            <a:avLst/>
            <a:gdLst>
              <a:gd name="T0" fmla="*/ 0 w 1575196"/>
              <a:gd name="T1" fmla="*/ 0 h 964009"/>
              <a:gd name="T2" fmla="*/ 282658 w 1575196"/>
              <a:gd name="T3" fmla="*/ 222918 h 964009"/>
              <a:gd name="T4" fmla="*/ 467926 w 1575196"/>
              <a:gd name="T5" fmla="*/ 341493 h 964009"/>
              <a:gd name="T6" fmla="*/ 650822 w 1575196"/>
              <a:gd name="T7" fmla="*/ 488527 h 964009"/>
              <a:gd name="T8" fmla="*/ 836095 w 1575196"/>
              <a:gd name="T9" fmla="*/ 571528 h 964009"/>
              <a:gd name="T10" fmla="*/ 1004738 w 1575196"/>
              <a:gd name="T11" fmla="*/ 642673 h 964009"/>
              <a:gd name="T12" fmla="*/ 1223263 w 1575196"/>
              <a:gd name="T13" fmla="*/ 661645 h 964009"/>
              <a:gd name="T14" fmla="*/ 1425162 w 1575196"/>
              <a:gd name="T15" fmla="*/ 694845 h 964009"/>
              <a:gd name="T16" fmla="*/ 1489294 w 1575196"/>
              <a:gd name="T17" fmla="*/ 723304 h 964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5196"/>
              <a:gd name="T28" fmla="*/ 0 h 964009"/>
              <a:gd name="T29" fmla="*/ 1575196 w 1575196"/>
              <a:gd name="T30" fmla="*/ 964009 h 964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5196" h="964009">
                <a:moveTo>
                  <a:pt x="0" y="0"/>
                </a:moveTo>
                <a:cubicBezTo>
                  <a:pt x="102592" y="83344"/>
                  <a:pt x="205184" y="166688"/>
                  <a:pt x="283368" y="223838"/>
                </a:cubicBezTo>
                <a:cubicBezTo>
                  <a:pt x="361552" y="280988"/>
                  <a:pt x="407590" y="298450"/>
                  <a:pt x="469106" y="342900"/>
                </a:cubicBezTo>
                <a:cubicBezTo>
                  <a:pt x="530622" y="387350"/>
                  <a:pt x="590946" y="452041"/>
                  <a:pt x="652462" y="490538"/>
                </a:cubicBezTo>
                <a:cubicBezTo>
                  <a:pt x="713978" y="529035"/>
                  <a:pt x="779066" y="548084"/>
                  <a:pt x="838200" y="573881"/>
                </a:cubicBezTo>
                <a:cubicBezTo>
                  <a:pt x="897334" y="599678"/>
                  <a:pt x="942578" y="630238"/>
                  <a:pt x="1007268" y="645319"/>
                </a:cubicBezTo>
                <a:cubicBezTo>
                  <a:pt x="1071958" y="660400"/>
                  <a:pt x="1156096" y="655638"/>
                  <a:pt x="1226343" y="664369"/>
                </a:cubicBezTo>
                <a:cubicBezTo>
                  <a:pt x="1296590" y="673100"/>
                  <a:pt x="1384300" y="687387"/>
                  <a:pt x="1428750" y="697706"/>
                </a:cubicBezTo>
                <a:cubicBezTo>
                  <a:pt x="1473200" y="708025"/>
                  <a:pt x="1575196" y="964009"/>
                  <a:pt x="1493043" y="726281"/>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Freeform 18"/>
          <p:cNvSpPr>
            <a:spLocks/>
          </p:cNvSpPr>
          <p:nvPr/>
        </p:nvSpPr>
        <p:spPr bwMode="auto">
          <a:xfrm>
            <a:off x="4191000" y="4572000"/>
            <a:ext cx="1574800" cy="963613"/>
          </a:xfrm>
          <a:custGeom>
            <a:avLst/>
            <a:gdLst>
              <a:gd name="T0" fmla="*/ 0 w 1575196"/>
              <a:gd name="T1" fmla="*/ 0 h 964009"/>
              <a:gd name="T2" fmla="*/ 282658 w 1575196"/>
              <a:gd name="T3" fmla="*/ 222918 h 964009"/>
              <a:gd name="T4" fmla="*/ 467926 w 1575196"/>
              <a:gd name="T5" fmla="*/ 341493 h 964009"/>
              <a:gd name="T6" fmla="*/ 650822 w 1575196"/>
              <a:gd name="T7" fmla="*/ 488527 h 964009"/>
              <a:gd name="T8" fmla="*/ 836095 w 1575196"/>
              <a:gd name="T9" fmla="*/ 571528 h 964009"/>
              <a:gd name="T10" fmla="*/ 1004738 w 1575196"/>
              <a:gd name="T11" fmla="*/ 642673 h 964009"/>
              <a:gd name="T12" fmla="*/ 1223263 w 1575196"/>
              <a:gd name="T13" fmla="*/ 661645 h 964009"/>
              <a:gd name="T14" fmla="*/ 1425162 w 1575196"/>
              <a:gd name="T15" fmla="*/ 694845 h 964009"/>
              <a:gd name="T16" fmla="*/ 1489294 w 1575196"/>
              <a:gd name="T17" fmla="*/ 723304 h 964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5196"/>
              <a:gd name="T28" fmla="*/ 0 h 964009"/>
              <a:gd name="T29" fmla="*/ 1575196 w 1575196"/>
              <a:gd name="T30" fmla="*/ 964009 h 964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5196" h="964009">
                <a:moveTo>
                  <a:pt x="0" y="0"/>
                </a:moveTo>
                <a:cubicBezTo>
                  <a:pt x="102592" y="83344"/>
                  <a:pt x="205184" y="166688"/>
                  <a:pt x="283368" y="223838"/>
                </a:cubicBezTo>
                <a:cubicBezTo>
                  <a:pt x="361552" y="280988"/>
                  <a:pt x="407590" y="298450"/>
                  <a:pt x="469106" y="342900"/>
                </a:cubicBezTo>
                <a:cubicBezTo>
                  <a:pt x="530622" y="387350"/>
                  <a:pt x="590946" y="452041"/>
                  <a:pt x="652462" y="490538"/>
                </a:cubicBezTo>
                <a:cubicBezTo>
                  <a:pt x="713978" y="529035"/>
                  <a:pt x="779066" y="548084"/>
                  <a:pt x="838200" y="573881"/>
                </a:cubicBezTo>
                <a:cubicBezTo>
                  <a:pt x="897334" y="599678"/>
                  <a:pt x="942578" y="630238"/>
                  <a:pt x="1007268" y="645319"/>
                </a:cubicBezTo>
                <a:cubicBezTo>
                  <a:pt x="1071958" y="660400"/>
                  <a:pt x="1156096" y="655638"/>
                  <a:pt x="1226343" y="664369"/>
                </a:cubicBezTo>
                <a:cubicBezTo>
                  <a:pt x="1296590" y="673100"/>
                  <a:pt x="1384300" y="687387"/>
                  <a:pt x="1428750" y="697706"/>
                </a:cubicBezTo>
                <a:cubicBezTo>
                  <a:pt x="1473200" y="708025"/>
                  <a:pt x="1575196" y="964009"/>
                  <a:pt x="1493043" y="726281"/>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0" name="Freeform 19"/>
          <p:cNvSpPr>
            <a:spLocks/>
          </p:cNvSpPr>
          <p:nvPr/>
        </p:nvSpPr>
        <p:spPr bwMode="auto">
          <a:xfrm>
            <a:off x="4191000" y="3376613"/>
            <a:ext cx="1228725" cy="1149350"/>
          </a:xfrm>
          <a:custGeom>
            <a:avLst/>
            <a:gdLst>
              <a:gd name="T0" fmla="*/ 0 w 1228725"/>
              <a:gd name="T1" fmla="*/ 1142238 h 1150143"/>
              <a:gd name="T2" fmla="*/ 164306 w 1228725"/>
              <a:gd name="T3" fmla="*/ 1026357 h 1150143"/>
              <a:gd name="T4" fmla="*/ 431006 w 1228725"/>
              <a:gd name="T5" fmla="*/ 929399 h 1150143"/>
              <a:gd name="T6" fmla="*/ 711994 w 1228725"/>
              <a:gd name="T7" fmla="*/ 929399 h 1150143"/>
              <a:gd name="T8" fmla="*/ 833438 w 1228725"/>
              <a:gd name="T9" fmla="*/ 865546 h 1150143"/>
              <a:gd name="T10" fmla="*/ 540544 w 1228725"/>
              <a:gd name="T11" fmla="*/ 775681 h 1150143"/>
              <a:gd name="T12" fmla="*/ 590550 w 1228725"/>
              <a:gd name="T13" fmla="*/ 662168 h 1150143"/>
              <a:gd name="T14" fmla="*/ 1078706 w 1228725"/>
              <a:gd name="T15" fmla="*/ 496624 h 1150143"/>
              <a:gd name="T16" fmla="*/ 840581 w 1228725"/>
              <a:gd name="T17" fmla="*/ 305069 h 1150143"/>
              <a:gd name="T18" fmla="*/ 1188244 w 1228725"/>
              <a:gd name="T19" fmla="*/ 94596 h 1150143"/>
              <a:gd name="T20" fmla="*/ 1083469 w 1228725"/>
              <a:gd name="T21" fmla="*/ 0 h 1150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8725"/>
              <a:gd name="T34" fmla="*/ 0 h 1150143"/>
              <a:gd name="T35" fmla="*/ 1228725 w 1228725"/>
              <a:gd name="T36" fmla="*/ 1150143 h 1150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8725" h="1150143">
                <a:moveTo>
                  <a:pt x="0" y="1150143"/>
                </a:moveTo>
                <a:cubicBezTo>
                  <a:pt x="46236" y="1109662"/>
                  <a:pt x="92472" y="1069181"/>
                  <a:pt x="164306" y="1033462"/>
                </a:cubicBezTo>
                <a:cubicBezTo>
                  <a:pt x="236140" y="997743"/>
                  <a:pt x="339725" y="952103"/>
                  <a:pt x="431006" y="935831"/>
                </a:cubicBezTo>
                <a:cubicBezTo>
                  <a:pt x="522287" y="919559"/>
                  <a:pt x="644922" y="946547"/>
                  <a:pt x="711994" y="935831"/>
                </a:cubicBezTo>
                <a:cubicBezTo>
                  <a:pt x="779066" y="925115"/>
                  <a:pt x="862013" y="897334"/>
                  <a:pt x="833438" y="871537"/>
                </a:cubicBezTo>
                <a:cubicBezTo>
                  <a:pt x="804863" y="845740"/>
                  <a:pt x="581025" y="815181"/>
                  <a:pt x="540544" y="781050"/>
                </a:cubicBezTo>
                <a:cubicBezTo>
                  <a:pt x="500063" y="746919"/>
                  <a:pt x="500856" y="713581"/>
                  <a:pt x="590550" y="666750"/>
                </a:cubicBezTo>
                <a:cubicBezTo>
                  <a:pt x="680244" y="619919"/>
                  <a:pt x="1037034" y="559990"/>
                  <a:pt x="1078706" y="500062"/>
                </a:cubicBezTo>
                <a:cubicBezTo>
                  <a:pt x="1120378" y="440134"/>
                  <a:pt x="822325" y="374650"/>
                  <a:pt x="840581" y="307181"/>
                </a:cubicBezTo>
                <a:cubicBezTo>
                  <a:pt x="858837" y="239712"/>
                  <a:pt x="1147763" y="146447"/>
                  <a:pt x="1188244" y="95250"/>
                </a:cubicBezTo>
                <a:cubicBezTo>
                  <a:pt x="1228725" y="44053"/>
                  <a:pt x="1074341" y="36909"/>
                  <a:pt x="1083469"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1" name="Freeform 20"/>
          <p:cNvSpPr>
            <a:spLocks/>
          </p:cNvSpPr>
          <p:nvPr/>
        </p:nvSpPr>
        <p:spPr bwMode="auto">
          <a:xfrm>
            <a:off x="5129213" y="2746375"/>
            <a:ext cx="280987" cy="377825"/>
          </a:xfrm>
          <a:custGeom>
            <a:avLst/>
            <a:gdLst>
              <a:gd name="T0" fmla="*/ 160601 w 280591"/>
              <a:gd name="T1" fmla="*/ 370763 h 378618"/>
              <a:gd name="T2" fmla="*/ 278941 w 280591"/>
              <a:gd name="T3" fmla="*/ 293812 h 378618"/>
              <a:gd name="T4" fmla="*/ 194414 w 280591"/>
              <a:gd name="T5" fmla="*/ 212198 h 378618"/>
              <a:gd name="T6" fmla="*/ 22942 w 280591"/>
              <a:gd name="T7" fmla="*/ 193543 h 378618"/>
              <a:gd name="T8" fmla="*/ 56755 w 280591"/>
              <a:gd name="T9" fmla="*/ 74618 h 378618"/>
              <a:gd name="T10" fmla="*/ 167849 w 280591"/>
              <a:gd name="T11" fmla="*/ 0 h 378618"/>
              <a:gd name="T12" fmla="*/ 0 60000 65536"/>
              <a:gd name="T13" fmla="*/ 0 60000 65536"/>
              <a:gd name="T14" fmla="*/ 0 60000 65536"/>
              <a:gd name="T15" fmla="*/ 0 60000 65536"/>
              <a:gd name="T16" fmla="*/ 0 60000 65536"/>
              <a:gd name="T17" fmla="*/ 0 60000 65536"/>
              <a:gd name="T18" fmla="*/ 0 w 280591"/>
              <a:gd name="T19" fmla="*/ 0 h 378618"/>
              <a:gd name="T20" fmla="*/ 280591 w 280591"/>
              <a:gd name="T21" fmla="*/ 378618 h 378618"/>
            </a:gdLst>
            <a:ahLst/>
            <a:cxnLst>
              <a:cxn ang="T12">
                <a:pos x="T0" y="T1"/>
              </a:cxn>
              <a:cxn ang="T13">
                <a:pos x="T2" y="T3"/>
              </a:cxn>
              <a:cxn ang="T14">
                <a:pos x="T4" y="T5"/>
              </a:cxn>
              <a:cxn ang="T15">
                <a:pos x="T6" y="T7"/>
              </a:cxn>
              <a:cxn ang="T16">
                <a:pos x="T8" y="T9"/>
              </a:cxn>
              <a:cxn ang="T17">
                <a:pos x="T10" y="T11"/>
              </a:cxn>
            </a:cxnLst>
            <a:rect l="T18" t="T19" r="T20" b="T21"/>
            <a:pathLst>
              <a:path w="280591" h="378618">
                <a:moveTo>
                  <a:pt x="158353" y="378618"/>
                </a:moveTo>
                <a:cubicBezTo>
                  <a:pt x="213916" y="352821"/>
                  <a:pt x="269479" y="327024"/>
                  <a:pt x="275035" y="300037"/>
                </a:cubicBezTo>
                <a:cubicBezTo>
                  <a:pt x="280591" y="273050"/>
                  <a:pt x="233760" y="233759"/>
                  <a:pt x="191691" y="216693"/>
                </a:cubicBezTo>
                <a:cubicBezTo>
                  <a:pt x="149622" y="199627"/>
                  <a:pt x="45244" y="221058"/>
                  <a:pt x="22622" y="197643"/>
                </a:cubicBezTo>
                <a:cubicBezTo>
                  <a:pt x="0" y="174228"/>
                  <a:pt x="32147" y="109141"/>
                  <a:pt x="55960" y="76200"/>
                </a:cubicBezTo>
                <a:cubicBezTo>
                  <a:pt x="79773" y="43259"/>
                  <a:pt x="127000" y="177800"/>
                  <a:pt x="165497"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Freeform 21"/>
          <p:cNvSpPr>
            <a:spLocks/>
          </p:cNvSpPr>
          <p:nvPr/>
        </p:nvSpPr>
        <p:spPr bwMode="auto">
          <a:xfrm>
            <a:off x="4800600" y="2484438"/>
            <a:ext cx="622300" cy="182562"/>
          </a:xfrm>
          <a:custGeom>
            <a:avLst/>
            <a:gdLst>
              <a:gd name="T0" fmla="*/ 618739 w 622697"/>
              <a:gd name="T1" fmla="*/ 175568 h 183356"/>
              <a:gd name="T2" fmla="*/ 237793 w 622697"/>
              <a:gd name="T3" fmla="*/ 123126 h 183356"/>
              <a:gd name="T4" fmla="*/ 36676 w 622697"/>
              <a:gd name="T5" fmla="*/ 0 h 183356"/>
              <a:gd name="T6" fmla="*/ 0 60000 65536"/>
              <a:gd name="T7" fmla="*/ 0 60000 65536"/>
              <a:gd name="T8" fmla="*/ 0 60000 65536"/>
              <a:gd name="T9" fmla="*/ 0 w 622697"/>
              <a:gd name="T10" fmla="*/ 0 h 183356"/>
              <a:gd name="T11" fmla="*/ 622697 w 622697"/>
              <a:gd name="T12" fmla="*/ 183356 h 183356"/>
            </a:gdLst>
            <a:ahLst/>
            <a:cxnLst>
              <a:cxn ang="T6">
                <a:pos x="T0" y="T1"/>
              </a:cxn>
              <a:cxn ang="T7">
                <a:pos x="T2" y="T3"/>
              </a:cxn>
              <a:cxn ang="T8">
                <a:pos x="T4" y="T5"/>
              </a:cxn>
            </a:cxnLst>
            <a:rect l="T9" t="T10" r="T11" b="T12"/>
            <a:pathLst>
              <a:path w="622697" h="183356">
                <a:moveTo>
                  <a:pt x="622697" y="183356"/>
                </a:moveTo>
                <a:cubicBezTo>
                  <a:pt x="479821" y="171251"/>
                  <a:pt x="336946" y="159147"/>
                  <a:pt x="239315" y="128588"/>
                </a:cubicBezTo>
                <a:cubicBezTo>
                  <a:pt x="141684" y="98029"/>
                  <a:pt x="0" y="125016"/>
                  <a:pt x="36909"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3" name="Freeform 22"/>
          <p:cNvSpPr>
            <a:spLocks/>
          </p:cNvSpPr>
          <p:nvPr/>
        </p:nvSpPr>
        <p:spPr bwMode="auto">
          <a:xfrm>
            <a:off x="4418013" y="1722438"/>
            <a:ext cx="839787" cy="639762"/>
          </a:xfrm>
          <a:custGeom>
            <a:avLst/>
            <a:gdLst>
              <a:gd name="T0" fmla="*/ 654916 w 840184"/>
              <a:gd name="T1" fmla="*/ 632661 h 640556"/>
              <a:gd name="T2" fmla="*/ 827927 w 840184"/>
              <a:gd name="T3" fmla="*/ 555047 h 640556"/>
              <a:gd name="T4" fmla="*/ 704687 w 840184"/>
              <a:gd name="T5" fmla="*/ 500954 h 640556"/>
              <a:gd name="T6" fmla="*/ 427394 w 840184"/>
              <a:gd name="T7" fmla="*/ 437452 h 640556"/>
              <a:gd name="T8" fmla="*/ 595664 w 840184"/>
              <a:gd name="T9" fmla="*/ 293987 h 640556"/>
              <a:gd name="T10" fmla="*/ 676246 w 840184"/>
              <a:gd name="T11" fmla="*/ 75261 h 640556"/>
              <a:gd name="T12" fmla="*/ 398954 w 840184"/>
              <a:gd name="T13" fmla="*/ 47037 h 640556"/>
              <a:gd name="T14" fmla="*/ 79005 w 840184"/>
              <a:gd name="T15" fmla="*/ 0 h 640556"/>
              <a:gd name="T16" fmla="*/ 0 60000 65536"/>
              <a:gd name="T17" fmla="*/ 0 60000 65536"/>
              <a:gd name="T18" fmla="*/ 0 60000 65536"/>
              <a:gd name="T19" fmla="*/ 0 60000 65536"/>
              <a:gd name="T20" fmla="*/ 0 60000 65536"/>
              <a:gd name="T21" fmla="*/ 0 60000 65536"/>
              <a:gd name="T22" fmla="*/ 0 60000 65536"/>
              <a:gd name="T23" fmla="*/ 0 60000 65536"/>
              <a:gd name="T24" fmla="*/ 0 w 840184"/>
              <a:gd name="T25" fmla="*/ 0 h 640556"/>
              <a:gd name="T26" fmla="*/ 840184 w 840184"/>
              <a:gd name="T27" fmla="*/ 640556 h 640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0184" h="640556">
                <a:moveTo>
                  <a:pt x="658019" y="640556"/>
                </a:moveTo>
                <a:cubicBezTo>
                  <a:pt x="740767" y="612378"/>
                  <a:pt x="823516" y="584200"/>
                  <a:pt x="831850" y="561975"/>
                </a:cubicBezTo>
                <a:cubicBezTo>
                  <a:pt x="840184" y="539750"/>
                  <a:pt x="775097" y="527050"/>
                  <a:pt x="708025" y="507206"/>
                </a:cubicBezTo>
                <a:cubicBezTo>
                  <a:pt x="640953" y="487362"/>
                  <a:pt x="447675" y="477837"/>
                  <a:pt x="429419" y="442912"/>
                </a:cubicBezTo>
                <a:cubicBezTo>
                  <a:pt x="411163" y="407987"/>
                  <a:pt x="556815" y="358775"/>
                  <a:pt x="598487" y="297656"/>
                </a:cubicBezTo>
                <a:cubicBezTo>
                  <a:pt x="640159" y="236537"/>
                  <a:pt x="712390" y="117872"/>
                  <a:pt x="679450" y="76200"/>
                </a:cubicBezTo>
                <a:cubicBezTo>
                  <a:pt x="646510" y="34528"/>
                  <a:pt x="500856" y="60325"/>
                  <a:pt x="400844" y="47625"/>
                </a:cubicBezTo>
                <a:cubicBezTo>
                  <a:pt x="300832" y="34925"/>
                  <a:pt x="0" y="16272"/>
                  <a:pt x="79375"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Freeform 23"/>
          <p:cNvSpPr>
            <a:spLocks/>
          </p:cNvSpPr>
          <p:nvPr/>
        </p:nvSpPr>
        <p:spPr bwMode="auto">
          <a:xfrm>
            <a:off x="4495800" y="1600200"/>
            <a:ext cx="150813" cy="111125"/>
          </a:xfrm>
          <a:custGeom>
            <a:avLst/>
            <a:gdLst>
              <a:gd name="T0" fmla="*/ 0 w 150019"/>
              <a:gd name="T1" fmla="*/ 104237 h 111918"/>
              <a:gd name="T2" fmla="*/ 60248 w 150019"/>
              <a:gd name="T3" fmla="*/ 35485 h 111918"/>
              <a:gd name="T4" fmla="*/ 158151 w 150019"/>
              <a:gd name="T5" fmla="*/ 0 h 111918"/>
              <a:gd name="T6" fmla="*/ 0 60000 65536"/>
              <a:gd name="T7" fmla="*/ 0 60000 65536"/>
              <a:gd name="T8" fmla="*/ 0 60000 65536"/>
              <a:gd name="T9" fmla="*/ 0 w 150019"/>
              <a:gd name="T10" fmla="*/ 0 h 111918"/>
              <a:gd name="T11" fmla="*/ 150019 w 150019"/>
              <a:gd name="T12" fmla="*/ 111918 h 111918"/>
            </a:gdLst>
            <a:ahLst/>
            <a:cxnLst>
              <a:cxn ang="T6">
                <a:pos x="T0" y="T1"/>
              </a:cxn>
              <a:cxn ang="T7">
                <a:pos x="T2" y="T3"/>
              </a:cxn>
              <a:cxn ang="T8">
                <a:pos x="T4" y="T5"/>
              </a:cxn>
            </a:cxnLst>
            <a:rect l="T9" t="T10" r="T11" b="T12"/>
            <a:pathLst>
              <a:path w="150019" h="111918">
                <a:moveTo>
                  <a:pt x="0" y="111918"/>
                </a:moveTo>
                <a:cubicBezTo>
                  <a:pt x="16073" y="84335"/>
                  <a:pt x="32147" y="56753"/>
                  <a:pt x="57150" y="38100"/>
                </a:cubicBezTo>
                <a:cubicBezTo>
                  <a:pt x="82153" y="19447"/>
                  <a:pt x="102791" y="48022"/>
                  <a:pt x="150019"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Freeform 24"/>
          <p:cNvSpPr>
            <a:spLocks/>
          </p:cNvSpPr>
          <p:nvPr/>
        </p:nvSpPr>
        <p:spPr bwMode="auto">
          <a:xfrm>
            <a:off x="4648200" y="1295400"/>
            <a:ext cx="392113" cy="204788"/>
          </a:xfrm>
          <a:custGeom>
            <a:avLst/>
            <a:gdLst>
              <a:gd name="T0" fmla="*/ 92869 w 392112"/>
              <a:gd name="T1" fmla="*/ 204788 h 204788"/>
              <a:gd name="T2" fmla="*/ 361960 w 392112"/>
              <a:gd name="T3" fmla="*/ 69057 h 204788"/>
              <a:gd name="T4" fmla="*/ 273854 w 392112"/>
              <a:gd name="T5" fmla="*/ 33338 h 204788"/>
              <a:gd name="T6" fmla="*/ 28575 w 392112"/>
              <a:gd name="T7" fmla="*/ 54769 h 204788"/>
              <a:gd name="T8" fmla="*/ 102394 w 392112"/>
              <a:gd name="T9" fmla="*/ 0 h 204788"/>
              <a:gd name="T10" fmla="*/ 0 60000 65536"/>
              <a:gd name="T11" fmla="*/ 0 60000 65536"/>
              <a:gd name="T12" fmla="*/ 0 60000 65536"/>
              <a:gd name="T13" fmla="*/ 0 60000 65536"/>
              <a:gd name="T14" fmla="*/ 0 60000 65536"/>
              <a:gd name="T15" fmla="*/ 0 w 392112"/>
              <a:gd name="T16" fmla="*/ 0 h 204788"/>
              <a:gd name="T17" fmla="*/ 392112 w 392112"/>
              <a:gd name="T18" fmla="*/ 204788 h 204788"/>
            </a:gdLst>
            <a:ahLst/>
            <a:cxnLst>
              <a:cxn ang="T10">
                <a:pos x="T0" y="T1"/>
              </a:cxn>
              <a:cxn ang="T11">
                <a:pos x="T2" y="T3"/>
              </a:cxn>
              <a:cxn ang="T12">
                <a:pos x="T4" y="T5"/>
              </a:cxn>
              <a:cxn ang="T13">
                <a:pos x="T6" y="T7"/>
              </a:cxn>
              <a:cxn ang="T14">
                <a:pos x="T8" y="T9"/>
              </a:cxn>
            </a:cxnLst>
            <a:rect l="T15" t="T16" r="T17" b="T18"/>
            <a:pathLst>
              <a:path w="392112" h="204788">
                <a:moveTo>
                  <a:pt x="92869" y="204788"/>
                </a:moveTo>
                <a:cubicBezTo>
                  <a:pt x="212328" y="151210"/>
                  <a:pt x="331788" y="97632"/>
                  <a:pt x="361950" y="69057"/>
                </a:cubicBezTo>
                <a:cubicBezTo>
                  <a:pt x="392112" y="40482"/>
                  <a:pt x="329406" y="35719"/>
                  <a:pt x="273844" y="33338"/>
                </a:cubicBezTo>
                <a:cubicBezTo>
                  <a:pt x="218282" y="30957"/>
                  <a:pt x="57150" y="60325"/>
                  <a:pt x="28575" y="54769"/>
                </a:cubicBezTo>
                <a:cubicBezTo>
                  <a:pt x="0" y="49213"/>
                  <a:pt x="56357" y="41672"/>
                  <a:pt x="102394"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Freeform 25"/>
          <p:cNvSpPr>
            <a:spLocks/>
          </p:cNvSpPr>
          <p:nvPr/>
        </p:nvSpPr>
        <p:spPr bwMode="auto">
          <a:xfrm>
            <a:off x="4876800" y="790575"/>
            <a:ext cx="296863" cy="352425"/>
          </a:xfrm>
          <a:custGeom>
            <a:avLst/>
            <a:gdLst>
              <a:gd name="T0" fmla="*/ 168285 w 296862"/>
              <a:gd name="T1" fmla="*/ 352425 h 352425"/>
              <a:gd name="T2" fmla="*/ 284966 w 296862"/>
              <a:gd name="T3" fmla="*/ 273844 h 352425"/>
              <a:gd name="T4" fmla="*/ 99219 w 296862"/>
              <a:gd name="T5" fmla="*/ 223837 h 352425"/>
              <a:gd name="T6" fmla="*/ 6350 w 296862"/>
              <a:gd name="T7" fmla="*/ 211931 h 352425"/>
              <a:gd name="T8" fmla="*/ 61119 w 296862"/>
              <a:gd name="T9" fmla="*/ 130969 h 352425"/>
              <a:gd name="T10" fmla="*/ 230197 w 296862"/>
              <a:gd name="T11" fmla="*/ 54769 h 352425"/>
              <a:gd name="T12" fmla="*/ 296872 w 296862"/>
              <a:gd name="T13" fmla="*/ 0 h 352425"/>
              <a:gd name="T14" fmla="*/ 0 60000 65536"/>
              <a:gd name="T15" fmla="*/ 0 60000 65536"/>
              <a:gd name="T16" fmla="*/ 0 60000 65536"/>
              <a:gd name="T17" fmla="*/ 0 60000 65536"/>
              <a:gd name="T18" fmla="*/ 0 60000 65536"/>
              <a:gd name="T19" fmla="*/ 0 60000 65536"/>
              <a:gd name="T20" fmla="*/ 0 60000 65536"/>
              <a:gd name="T21" fmla="*/ 0 w 296862"/>
              <a:gd name="T22" fmla="*/ 0 h 352425"/>
              <a:gd name="T23" fmla="*/ 296862 w 296862"/>
              <a:gd name="T24" fmla="*/ 352425 h 352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6862" h="352425">
                <a:moveTo>
                  <a:pt x="168275" y="352425"/>
                </a:moveTo>
                <a:cubicBezTo>
                  <a:pt x="232370" y="323850"/>
                  <a:pt x="296465" y="295275"/>
                  <a:pt x="284956" y="273844"/>
                </a:cubicBezTo>
                <a:cubicBezTo>
                  <a:pt x="273447" y="252413"/>
                  <a:pt x="145653" y="234156"/>
                  <a:pt x="99219" y="223837"/>
                </a:cubicBezTo>
                <a:cubicBezTo>
                  <a:pt x="52785" y="213518"/>
                  <a:pt x="12700" y="227409"/>
                  <a:pt x="6350" y="211931"/>
                </a:cubicBezTo>
                <a:cubicBezTo>
                  <a:pt x="0" y="196453"/>
                  <a:pt x="23813" y="157163"/>
                  <a:pt x="61119" y="130969"/>
                </a:cubicBezTo>
                <a:cubicBezTo>
                  <a:pt x="98425" y="104775"/>
                  <a:pt x="190897" y="76597"/>
                  <a:pt x="230187" y="54769"/>
                </a:cubicBezTo>
                <a:cubicBezTo>
                  <a:pt x="269478" y="32941"/>
                  <a:pt x="275034" y="1191"/>
                  <a:pt x="296862"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Title 1"/>
          <p:cNvSpPr txBox="1">
            <a:spLocks/>
          </p:cNvSpPr>
          <p:nvPr/>
        </p:nvSpPr>
        <p:spPr bwMode="auto">
          <a:xfrm>
            <a:off x="457200" y="4495800"/>
            <a:ext cx="3581400" cy="1295400"/>
          </a:xfrm>
          <a:prstGeom prst="rect">
            <a:avLst/>
          </a:prstGeom>
          <a:noFill/>
          <a:ln w="9525">
            <a:noFill/>
            <a:miter lim="800000"/>
            <a:headEnd/>
            <a:tailEnd/>
          </a:ln>
          <a:effectLst/>
        </p:spPr>
        <p:txBody>
          <a:bodyPr anchor="ctr"/>
          <a:lstStyle/>
          <a:p>
            <a:pPr>
              <a:defRPr/>
            </a:pPr>
            <a:r>
              <a:rPr lang="en-US" sz="2400" dirty="0">
                <a:solidFill>
                  <a:srgbClr val="000000"/>
                </a:solidFill>
                <a:cs typeface="Arial" charset="0"/>
              </a:rPr>
              <a:t>Ascent: </a:t>
            </a:r>
            <a:r>
              <a:rPr lang="en-US" sz="2400" b="1" dirty="0">
                <a:solidFill>
                  <a:srgbClr val="FF0000"/>
                </a:solidFill>
                <a:cs typeface="Arial" charset="0"/>
              </a:rPr>
              <a:t>5-8 hours</a:t>
            </a:r>
          </a:p>
          <a:p>
            <a:pPr>
              <a:defRPr/>
            </a:pPr>
            <a:r>
              <a:rPr lang="en-US" sz="2400" dirty="0">
                <a:solidFill>
                  <a:srgbClr val="000000"/>
                </a:solidFill>
                <a:cs typeface="Arial" charset="0"/>
              </a:rPr>
              <a:t>Descent: </a:t>
            </a:r>
            <a:r>
              <a:rPr lang="en-US" sz="2400" b="1" dirty="0">
                <a:solidFill>
                  <a:srgbClr val="FF0000"/>
                </a:solidFill>
                <a:cs typeface="Arial" charset="0"/>
              </a:rPr>
              <a:t>3-5 hours</a:t>
            </a:r>
          </a:p>
          <a:p>
            <a:pPr>
              <a:defRPr/>
            </a:pPr>
            <a:r>
              <a:rPr lang="en-US" sz="2000" b="1" dirty="0">
                <a:solidFill>
                  <a:srgbClr val="FF0000"/>
                </a:solidFill>
                <a:cs typeface="Arial" charset="0"/>
              </a:rPr>
              <a:t>                     </a:t>
            </a:r>
            <a:r>
              <a:rPr lang="en-US" b="1" dirty="0">
                <a:solidFill>
                  <a:srgbClr val="FF0000"/>
                </a:solidFill>
                <a:cs typeface="Arial" charset="0"/>
              </a:rPr>
              <a:t>( average time ) </a:t>
            </a:r>
            <a:endParaRPr lang="en-US" b="1" dirty="0">
              <a:solidFill>
                <a:srgbClr val="FF0000"/>
              </a:solidFill>
              <a:effectLst>
                <a:outerShdw blurRad="38100" dist="38100" dir="2700000" algn="tl">
                  <a:srgbClr val="000000"/>
                </a:outerShdw>
              </a:effectLst>
            </a:endParaRPr>
          </a:p>
        </p:txBody>
      </p:sp>
      <p:sp>
        <p:nvSpPr>
          <p:cNvPr id="30" name="TextBox 29"/>
          <p:cNvSpPr txBox="1"/>
          <p:nvPr/>
        </p:nvSpPr>
        <p:spPr>
          <a:xfrm>
            <a:off x="76200" y="1792288"/>
            <a:ext cx="1981200" cy="6461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200" b="1" dirty="0">
                <a:solidFill>
                  <a:srgbClr val="FF0000"/>
                </a:solidFill>
              </a:rPr>
              <a:t>The path to the right will take you into Shizuoka Prefecture.</a:t>
            </a:r>
          </a:p>
        </p:txBody>
      </p:sp>
      <p:sp>
        <p:nvSpPr>
          <p:cNvPr id="31" name="TextBox 30"/>
          <p:cNvSpPr txBox="1"/>
          <p:nvPr/>
        </p:nvSpPr>
        <p:spPr>
          <a:xfrm>
            <a:off x="76200" y="1444625"/>
            <a:ext cx="1828800" cy="3079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b="1" dirty="0">
                <a:solidFill>
                  <a:srgbClr val="FF0000"/>
                </a:solidFill>
              </a:rPr>
              <a:t>Main split, go left !</a:t>
            </a:r>
          </a:p>
        </p:txBody>
      </p:sp>
      <p:sp>
        <p:nvSpPr>
          <p:cNvPr id="32" name="TextBox 31"/>
          <p:cNvSpPr txBox="1"/>
          <p:nvPr/>
        </p:nvSpPr>
        <p:spPr>
          <a:xfrm>
            <a:off x="1295400" y="228600"/>
            <a:ext cx="2667000" cy="461963"/>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solidFill>
                  <a:srgbClr val="FFC000"/>
                </a:solidFill>
              </a:rPr>
              <a:t>Descent Route</a:t>
            </a:r>
          </a:p>
        </p:txBody>
      </p:sp>
      <p:sp>
        <p:nvSpPr>
          <p:cNvPr id="33" name="TextBox 32"/>
          <p:cNvSpPr txBox="1"/>
          <p:nvPr/>
        </p:nvSpPr>
        <p:spPr>
          <a:xfrm>
            <a:off x="5334000" y="228600"/>
            <a:ext cx="2438400" cy="461963"/>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solidFill>
                  <a:srgbClr val="00B050"/>
                </a:solidFill>
              </a:rPr>
              <a:t>Ascent Route</a:t>
            </a:r>
          </a:p>
        </p:txBody>
      </p:sp>
      <p:sp>
        <p:nvSpPr>
          <p:cNvPr id="7192" name="Rectangle 33"/>
          <p:cNvSpPr>
            <a:spLocks noChangeArrowheads="1"/>
          </p:cNvSpPr>
          <p:nvPr/>
        </p:nvSpPr>
        <p:spPr bwMode="auto">
          <a:xfrm>
            <a:off x="5257800" y="5562600"/>
            <a:ext cx="1371600" cy="457200"/>
          </a:xfrm>
          <a:prstGeom prst="rect">
            <a:avLst/>
          </a:prstGeom>
          <a:solidFill>
            <a:schemeClr val="tx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28" name="TextBox 27"/>
          <p:cNvSpPr txBox="1"/>
          <p:nvPr/>
        </p:nvSpPr>
        <p:spPr>
          <a:xfrm>
            <a:off x="5715000" y="5486400"/>
            <a:ext cx="2895600" cy="3381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b="1" dirty="0">
                <a:solidFill>
                  <a:srgbClr val="FF0000"/>
                </a:solidFill>
              </a:rPr>
              <a:t>5</a:t>
            </a:r>
            <a:r>
              <a:rPr lang="en-US" sz="1600" b="1" baseline="30000" dirty="0">
                <a:solidFill>
                  <a:srgbClr val="FF0000"/>
                </a:solidFill>
              </a:rPr>
              <a:t>th</a:t>
            </a:r>
            <a:r>
              <a:rPr lang="en-US" sz="1600" b="1" dirty="0">
                <a:solidFill>
                  <a:srgbClr val="FF0000"/>
                </a:solidFill>
              </a:rPr>
              <a:t> Station Bus Terminal</a:t>
            </a:r>
          </a:p>
        </p:txBody>
      </p:sp>
      <p:sp>
        <p:nvSpPr>
          <p:cNvPr id="7194" name="TextBox 16"/>
          <p:cNvSpPr txBox="1">
            <a:spLocks noChangeArrowheads="1"/>
          </p:cNvSpPr>
          <p:nvPr/>
        </p:nvSpPr>
        <p:spPr bwMode="auto">
          <a:xfrm>
            <a:off x="76200" y="56388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300">
                <a:solidFill>
                  <a:srgbClr val="000000"/>
                </a:solidFill>
              </a:rPr>
              <a:t>Fuji-Yoshida Route : The most popular route to climb to the summit.</a:t>
            </a:r>
          </a:p>
        </p:txBody>
      </p:sp>
    </p:spTree>
  </p:cSld>
  <p:clrMapOvr>
    <a:masterClrMapping/>
  </p:clrMapOvr>
  <p:transition spd="slow" advTm="2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381000"/>
            <a:ext cx="8534400" cy="5562600"/>
          </a:xfrm>
          <a:prstGeom prst="rect">
            <a:avLst/>
          </a:prstGeom>
        </p:spPr>
        <p:txBody>
          <a:bodyPr/>
          <a:lstStyle/>
          <a:p>
            <a:pPr marL="342900" indent="-342900" algn="ctr">
              <a:spcBef>
                <a:spcPct val="20000"/>
              </a:spcBef>
              <a:buClr>
                <a:schemeClr val="tx2"/>
              </a:buClr>
              <a:defRPr/>
            </a:pPr>
            <a:r>
              <a:rPr lang="en-US" sz="3600" i="1" kern="0" dirty="0">
                <a:latin typeface="+mn-lt"/>
              </a:rPr>
              <a:t>Overnight Trip Lodging Information</a:t>
            </a:r>
          </a:p>
          <a:p>
            <a:pPr marL="342900" indent="-342900">
              <a:spcBef>
                <a:spcPct val="20000"/>
              </a:spcBef>
              <a:buClr>
                <a:schemeClr val="tx2"/>
              </a:buClr>
              <a:buFontTx/>
              <a:buChar char="•"/>
              <a:defRPr/>
            </a:pPr>
            <a:endParaRPr lang="en-US" sz="2800" kern="0" dirty="0">
              <a:latin typeface="+mn-lt"/>
            </a:endParaRPr>
          </a:p>
          <a:p>
            <a:pPr marL="342900" indent="-342900">
              <a:spcBef>
                <a:spcPct val="20000"/>
              </a:spcBef>
              <a:buClr>
                <a:schemeClr val="tx2"/>
              </a:buClr>
              <a:buFontTx/>
              <a:buChar char="•"/>
              <a:defRPr/>
            </a:pPr>
            <a:r>
              <a:rPr lang="en-US" sz="4000" kern="0" dirty="0">
                <a:latin typeface="+mn-lt"/>
              </a:rPr>
              <a:t>All guests have to share one large room with the other hikers.</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4000" kern="0" dirty="0">
                <a:latin typeface="+mn-lt"/>
              </a:rPr>
              <a:t>The hut provides a sleeping bag.</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 typeface="Arial" pitchFamily="34" charset="0"/>
              <a:buChar char="•"/>
              <a:defRPr/>
            </a:pPr>
            <a:r>
              <a:rPr lang="en-US" sz="4000" kern="0" dirty="0">
                <a:latin typeface="+mn-lt"/>
              </a:rPr>
              <a:t>You will receive a simple dinner and breakfast at the hut on our Overnight Trip.</a:t>
            </a:r>
          </a:p>
          <a:p>
            <a:pPr marL="342900" indent="-342900">
              <a:spcBef>
                <a:spcPct val="20000"/>
              </a:spcBef>
              <a:buClr>
                <a:schemeClr val="tx2"/>
              </a:buClr>
              <a:defRPr/>
            </a:pPr>
            <a:endParaRPr lang="en-US" sz="3100" kern="0" dirty="0">
              <a:latin typeface="+mn-lt"/>
            </a:endParaRPr>
          </a:p>
          <a:p>
            <a:pPr marL="342900" indent="-342900">
              <a:spcBef>
                <a:spcPct val="20000"/>
              </a:spcBef>
              <a:buClr>
                <a:schemeClr val="tx2"/>
              </a:buClr>
              <a:buFontTx/>
              <a:buChar char="•"/>
              <a:defRPr/>
            </a:pPr>
            <a:endParaRPr lang="en-US" sz="3100" kern="0" dirty="0">
              <a:latin typeface="+mn-lt"/>
            </a:endParaRPr>
          </a:p>
        </p:txBody>
      </p:sp>
    </p:spTree>
  </p:cSld>
  <p:clrMapOvr>
    <a:masterClrMapping/>
  </p:clrMapOvr>
  <p:transition spd="slow" advTm="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defRPr/>
            </a:pPr>
            <a:r>
              <a:rPr lang="en-US" altLang="ja-JP" dirty="0">
                <a:ea typeface="MS PGothic" pitchFamily="34" charset="-128"/>
              </a:rPr>
              <a:t>Warning</a:t>
            </a:r>
            <a:r>
              <a:rPr lang="ja-JP" altLang="en-US">
                <a:ea typeface="MS PGothic" pitchFamily="34" charset="-128"/>
              </a:rPr>
              <a:t>　 ④  </a:t>
            </a:r>
            <a:endParaRPr lang="en-US" dirty="0"/>
          </a:p>
        </p:txBody>
      </p:sp>
      <p:sp>
        <p:nvSpPr>
          <p:cNvPr id="3" name="Content Placeholder 2"/>
          <p:cNvSpPr txBox="1">
            <a:spLocks/>
          </p:cNvSpPr>
          <p:nvPr/>
        </p:nvSpPr>
        <p:spPr>
          <a:xfrm>
            <a:off x="457200" y="2209800"/>
            <a:ext cx="8229600" cy="2819400"/>
          </a:xfrm>
          <a:prstGeom prst="rect">
            <a:avLst/>
          </a:prstGeom>
        </p:spPr>
        <p:txBody>
          <a:bodyPr/>
          <a:lstStyle/>
          <a:p>
            <a:pPr marL="342900" indent="-342900">
              <a:spcBef>
                <a:spcPct val="20000"/>
              </a:spcBef>
              <a:buClr>
                <a:schemeClr val="tx2"/>
              </a:buClr>
              <a:buFontTx/>
              <a:buChar char="•"/>
              <a:defRPr/>
            </a:pPr>
            <a:r>
              <a:rPr lang="en-US" sz="4000" kern="0" dirty="0">
                <a:latin typeface="+mn-lt"/>
              </a:rPr>
              <a:t>If you have a positive Sickle Trait or Sickle Cell Disease, even if you have never been ill from it, we advise you not to climb Mt. Fuji.</a:t>
            </a:r>
          </a:p>
        </p:txBody>
      </p:sp>
    </p:spTree>
  </p:cSld>
  <p:clrMapOvr>
    <a:masterClrMapping/>
  </p:clrMapOvr>
  <p:transition spd="slow" advTm="2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2362200"/>
            <a:ext cx="8229600" cy="2971800"/>
          </a:xfrm>
        </p:spPr>
        <p:txBody>
          <a:bodyPr/>
          <a:lstStyle/>
          <a:p>
            <a:r>
              <a:rPr lang="en-US" altLang="en-US" sz="4400" dirty="0"/>
              <a:t>The warnings mentioned in this slideshow are not a joke, every year inadequately prepared people die on Fuji. </a:t>
            </a:r>
          </a:p>
          <a:p>
            <a:endParaRPr lang="en-US" altLang="en-US" dirty="0"/>
          </a:p>
        </p:txBody>
      </p:sp>
      <p:sp>
        <p:nvSpPr>
          <p:cNvPr id="4" name="Rectangle 2"/>
          <p:cNvSpPr>
            <a:spLocks noGrp="1" noChangeArrowheads="1"/>
          </p:cNvSpPr>
          <p:nvPr>
            <p:ph type="title"/>
          </p:nvPr>
        </p:nvSpPr>
        <p:spPr>
          <a:xfrm>
            <a:off x="457200" y="838200"/>
            <a:ext cx="8229600" cy="1143000"/>
          </a:xfrm>
        </p:spPr>
        <p:txBody>
          <a:bodyPr/>
          <a:lstStyle/>
          <a:p>
            <a:pPr eaLnBrk="1" hangingPunct="1">
              <a:defRPr/>
            </a:pPr>
            <a:r>
              <a:rPr lang="en-US" altLang="ja-JP" dirty="0">
                <a:ea typeface="MS PGothic" pitchFamily="34" charset="-128"/>
              </a:rPr>
              <a:t>Warning</a:t>
            </a:r>
            <a:r>
              <a:rPr lang="ja-JP" altLang="en-US" dirty="0">
                <a:ea typeface="MS PGothic" pitchFamily="34" charset="-128"/>
              </a:rPr>
              <a:t>　 ⑤ </a:t>
            </a:r>
            <a:endParaRPr lang="en-US" dirty="0"/>
          </a:p>
        </p:txBody>
      </p:sp>
    </p:spTree>
  </p:cSld>
  <p:clrMapOvr>
    <a:masterClrMapping/>
  </p:clrMapOvr>
  <p:transition spd="slow" advTm="2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733675"/>
            <a:ext cx="4762500" cy="3133725"/>
          </a:xfrm>
        </p:spPr>
      </p:pic>
      <p:sp>
        <p:nvSpPr>
          <p:cNvPr id="6" name="Rectangle 2"/>
          <p:cNvSpPr>
            <a:spLocks noGrp="1" noChangeArrowheads="1"/>
          </p:cNvSpPr>
          <p:nvPr>
            <p:ph type="title"/>
          </p:nvPr>
        </p:nvSpPr>
        <p:spPr/>
        <p:txBody>
          <a:bodyPr/>
          <a:lstStyle/>
          <a:p>
            <a:pPr eaLnBrk="1" hangingPunct="1">
              <a:defRPr/>
            </a:pPr>
            <a:r>
              <a:rPr lang="en-US" altLang="ja-JP" dirty="0">
                <a:ea typeface="MS PGothic" pitchFamily="34" charset="-128"/>
              </a:rPr>
              <a:t>Warning</a:t>
            </a:r>
            <a:r>
              <a:rPr lang="ja-JP" altLang="en-US" dirty="0">
                <a:ea typeface="MS PGothic" pitchFamily="34" charset="-128"/>
              </a:rPr>
              <a:t>　 ⑥ </a:t>
            </a:r>
            <a:endParaRPr lang="en-US" dirty="0"/>
          </a:p>
        </p:txBody>
      </p:sp>
      <p:sp>
        <p:nvSpPr>
          <p:cNvPr id="7" name="Rectangle 2"/>
          <p:cNvSpPr txBox="1">
            <a:spLocks noChangeArrowheads="1"/>
          </p:cNvSpPr>
          <p:nvPr/>
        </p:nvSpPr>
        <p:spPr bwMode="auto">
          <a:xfrm>
            <a:off x="480291" y="1219200"/>
            <a:ext cx="82296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n-US" altLang="ja-JP" sz="2800" kern="0" dirty="0">
                <a:effectLst/>
                <a:ea typeface="MS PGothic" pitchFamily="34" charset="-128"/>
              </a:rPr>
              <a:t>Mt. Fuji is </a:t>
            </a:r>
            <a:r>
              <a:rPr lang="en-US" sz="2800" dirty="0">
                <a:effectLst/>
              </a:rPr>
              <a:t>an active volcano, standing at the junction between the Pacific, Eurasian and Philippine tectonic plates.</a:t>
            </a:r>
            <a:r>
              <a:rPr lang="ja-JP" altLang="en-US" sz="1400" kern="0" dirty="0">
                <a:effectLst/>
                <a:ea typeface="MS PGothic" pitchFamily="34" charset="-128"/>
              </a:rPr>
              <a:t> </a:t>
            </a:r>
            <a:endParaRPr lang="en-US" sz="1400" kern="0" dirty="0">
              <a:effectLst/>
            </a:endParaRPr>
          </a:p>
        </p:txBody>
      </p:sp>
    </p:spTree>
    <p:extLst>
      <p:ext uri="{BB962C8B-B14F-4D97-AF65-F5344CB8AC3E}">
        <p14:creationId xmlns:p14="http://schemas.microsoft.com/office/powerpoint/2010/main" val="3369977604"/>
      </p:ext>
    </p:extLst>
  </p:cSld>
  <p:clrMapOvr>
    <a:masterClrMapping/>
  </p:clrMapOvr>
  <p:transition spd="slow" advTm="2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410200"/>
          </a:xfrm>
        </p:spPr>
        <p:txBody>
          <a:bodyPr/>
          <a:lstStyle/>
          <a:p>
            <a:r>
              <a:rPr lang="en-US" sz="2800" dirty="0"/>
              <a:t>Japan earthquake has raised pressure below Mt. Fuji.</a:t>
            </a:r>
          </a:p>
          <a:p>
            <a:r>
              <a:rPr lang="en-US" sz="2800" dirty="0"/>
              <a:t>Mt. Fuji is now in a state of pressure, which means it displays a high potential for eruption. The risk is clearly higher.</a:t>
            </a:r>
          </a:p>
          <a:p>
            <a:r>
              <a:rPr lang="en-US" sz="2800" dirty="0"/>
              <a:t>On the list of the 47 peaks most at risk, according to the Japan Meteorological Agency, is Mount Fuji. </a:t>
            </a:r>
          </a:p>
          <a:p>
            <a:r>
              <a:rPr lang="en-US" sz="2800" dirty="0"/>
              <a:t>On 27 September 2014, Mt. </a:t>
            </a:r>
            <a:r>
              <a:rPr lang="en-US" sz="2800" dirty="0" err="1"/>
              <a:t>Ontake</a:t>
            </a:r>
            <a:r>
              <a:rPr lang="en-US" sz="2800" dirty="0"/>
              <a:t>, some 80 miles from Mt. Fuji, erupted without warning – killing 56 people and leaving at least 7 others missing in Japan's deadliest volcanic episode for almost 90 years.</a:t>
            </a:r>
          </a:p>
          <a:p>
            <a:endParaRPr lang="en-US" sz="1000" dirty="0"/>
          </a:p>
          <a:p>
            <a:endParaRPr lang="en-US" sz="1000" dirty="0"/>
          </a:p>
          <a:p>
            <a:endParaRPr lang="en-US" dirty="0"/>
          </a:p>
        </p:txBody>
      </p:sp>
    </p:spTree>
    <p:extLst>
      <p:ext uri="{BB962C8B-B14F-4D97-AF65-F5344CB8AC3E}">
        <p14:creationId xmlns:p14="http://schemas.microsoft.com/office/powerpoint/2010/main" val="2830762210"/>
      </p:ext>
    </p:extLst>
  </p:cSld>
  <p:clrMapOvr>
    <a:masterClrMapping/>
  </p:clrMapOvr>
  <p:transition spd="slow" advTm="2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dirty="0"/>
              <a:t>Some advice</a:t>
            </a:r>
          </a:p>
        </p:txBody>
      </p:sp>
      <p:sp>
        <p:nvSpPr>
          <p:cNvPr id="55299" name="Content Placeholder 2"/>
          <p:cNvSpPr>
            <a:spLocks noGrp="1"/>
          </p:cNvSpPr>
          <p:nvPr>
            <p:ph idx="1"/>
          </p:nvPr>
        </p:nvSpPr>
        <p:spPr>
          <a:xfrm>
            <a:off x="457200" y="1219200"/>
            <a:ext cx="8229600" cy="4876800"/>
          </a:xfrm>
        </p:spPr>
        <p:txBody>
          <a:bodyPr/>
          <a:lstStyle/>
          <a:p>
            <a:r>
              <a:rPr lang="en-US" altLang="en-US" sz="2800"/>
              <a:t>If your symptoms of altitude sickness is getting worse, it is wise to head down and return to the bus. If you force yourself and keep going it’s just going to get worse, plus you need energy to go back to the bus!</a:t>
            </a:r>
          </a:p>
          <a:p>
            <a:endParaRPr lang="en-US" altLang="en-US" sz="1000"/>
          </a:p>
          <a:p>
            <a:r>
              <a:rPr lang="en-US" altLang="en-US" sz="2800"/>
              <a:t>You don’t have to climb all the way to the top, you can return to the bus anytime you like.</a:t>
            </a:r>
          </a:p>
          <a:p>
            <a:pPr>
              <a:buFontTx/>
              <a:buNone/>
            </a:pPr>
            <a:r>
              <a:rPr lang="en-US" altLang="en-US" sz="2800"/>
              <a:t>    If you are above the 8</a:t>
            </a:r>
            <a:r>
              <a:rPr lang="en-US" altLang="en-US" sz="2800" baseline="30000"/>
              <a:t>th</a:t>
            </a:r>
            <a:r>
              <a:rPr lang="en-US" altLang="en-US" sz="2800"/>
              <a:t> station there are some paths to cut across to the descent trail, otherwise just go down the ascent trail.  </a:t>
            </a:r>
          </a:p>
          <a:p>
            <a:endParaRPr lang="en-US" altLang="en-US" sz="1000"/>
          </a:p>
          <a:p>
            <a:endParaRPr lang="en-US" altLang="en-US" sz="2800"/>
          </a:p>
          <a:p>
            <a:endParaRPr lang="en-US" altLang="en-US" sz="2800"/>
          </a:p>
        </p:txBody>
      </p:sp>
    </p:spTree>
  </p:cSld>
  <p:clrMapOvr>
    <a:masterClrMapping/>
  </p:clrMapOvr>
  <p:transition spd="slow"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57200"/>
            <a:ext cx="8229600" cy="2438400"/>
          </a:xfrm>
          <a:prstGeom prst="rect">
            <a:avLst/>
          </a:prstGeom>
        </p:spPr>
        <p:txBody>
          <a:bodyPr/>
          <a:lstStyle/>
          <a:p>
            <a:pPr algn="ctr" eaLnBrk="1" hangingPunct="1">
              <a:defRPr/>
            </a:pPr>
            <a:r>
              <a:rPr lang="en-US" sz="3600" kern="0" dirty="0">
                <a:solidFill>
                  <a:schemeClr val="tx2"/>
                </a:solidFill>
                <a:effectLst>
                  <a:outerShdw blurRad="38100" dist="38100" dir="2700000" algn="tl">
                    <a:srgbClr val="000000"/>
                  </a:outerShdw>
                </a:effectLst>
                <a:latin typeface="+mj-lt"/>
                <a:ea typeface="MS PGothic" pitchFamily="34" charset="-128"/>
                <a:cs typeface="+mj-cs"/>
              </a:rPr>
              <a:t>Please bring your Mt. Fuji booklet</a:t>
            </a:r>
          </a:p>
          <a:p>
            <a:pPr algn="ctr" eaLnBrk="1" hangingPunct="1">
              <a:defRPr/>
            </a:pPr>
            <a:r>
              <a:rPr lang="en-US" sz="3600" kern="0" dirty="0">
                <a:solidFill>
                  <a:schemeClr val="tx2"/>
                </a:solidFill>
                <a:effectLst>
                  <a:outerShdw blurRad="38100" dist="38100" dir="2700000" algn="tl">
                    <a:srgbClr val="000000"/>
                  </a:outerShdw>
                </a:effectLst>
                <a:latin typeface="+mj-lt"/>
                <a:ea typeface="MS PGothic" pitchFamily="34" charset="-128"/>
                <a:cs typeface="+mj-cs"/>
              </a:rPr>
              <a:t>on the day of your trip,</a:t>
            </a:r>
          </a:p>
          <a:p>
            <a:pPr algn="ctr" eaLnBrk="1" hangingPunct="1">
              <a:defRPr/>
            </a:pPr>
            <a:r>
              <a:rPr lang="en-US" sz="3600" kern="0" dirty="0">
                <a:effectLst>
                  <a:outerShdw blurRad="38100" dist="38100" dir="2700000" algn="tl">
                    <a:srgbClr val="000000"/>
                  </a:outerShdw>
                </a:effectLst>
                <a:latin typeface="+mj-lt"/>
                <a:ea typeface="MS PGothic" pitchFamily="34" charset="-128"/>
                <a:cs typeface="+mj-cs"/>
              </a:rPr>
              <a:t>you can download it from our Web.</a:t>
            </a:r>
          </a:p>
          <a:p>
            <a:pPr algn="ctr" eaLnBrk="1" hangingPunct="1">
              <a:defRPr/>
            </a:pPr>
            <a:r>
              <a:rPr lang="en-US" sz="3600" kern="0" dirty="0">
                <a:effectLst>
                  <a:outerShdw blurRad="38100" dist="38100" dir="2700000" algn="tl">
                    <a:srgbClr val="000000"/>
                  </a:outerShdw>
                </a:effectLst>
                <a:latin typeface="+mj-lt"/>
                <a:ea typeface="MS PGothic" pitchFamily="34" charset="-128"/>
                <a:cs typeface="+mj-cs"/>
              </a:rPr>
              <a:t>https://yokota374fss.com/odr/</a:t>
            </a:r>
          </a:p>
          <a:p>
            <a:pPr algn="ctr" eaLnBrk="1" hangingPunct="1">
              <a:defRPr/>
            </a:pPr>
            <a:endParaRPr lang="en-US" sz="3600" kern="0" dirty="0">
              <a:solidFill>
                <a:schemeClr val="tx2"/>
              </a:solidFill>
              <a:effectLst>
                <a:outerShdw blurRad="38100" dist="38100" dir="2700000" algn="tl">
                  <a:srgbClr val="000000"/>
                </a:outerShdw>
              </a:effectLst>
              <a:latin typeface="+mj-lt"/>
              <a:ea typeface="MS PGothic" pitchFamily="34" charset="-128"/>
              <a:cs typeface="+mj-cs"/>
            </a:endParaRPr>
          </a:p>
          <a:p>
            <a:pPr algn="ctr" eaLnBrk="1" hangingPunct="1">
              <a:defRPr/>
            </a:pP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56323" name="AutoShape 3"/>
          <p:cNvSpPr>
            <a:spLocks noChangeArrowheads="1"/>
          </p:cNvSpPr>
          <p:nvPr/>
        </p:nvSpPr>
        <p:spPr bwMode="auto">
          <a:xfrm>
            <a:off x="457200" y="2895600"/>
            <a:ext cx="8153400" cy="3048000"/>
          </a:xfrm>
          <a:prstGeom prst="horizontalScroll">
            <a:avLst>
              <a:gd name="adj" fmla="val 12500"/>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dirty="0"/>
          </a:p>
          <a:p>
            <a:pPr algn="ctr">
              <a:spcBef>
                <a:spcPct val="0"/>
              </a:spcBef>
              <a:buClrTx/>
              <a:buFontTx/>
              <a:buNone/>
            </a:pPr>
            <a:r>
              <a:rPr lang="en-US" altLang="en-US" sz="2200" i="1" dirty="0"/>
              <a:t>The Mt. Fuji tour guide will answer any questions you have!</a:t>
            </a:r>
          </a:p>
          <a:p>
            <a:pPr>
              <a:spcBef>
                <a:spcPct val="0"/>
              </a:spcBef>
              <a:buClrTx/>
              <a:buFontTx/>
              <a:buNone/>
            </a:pPr>
            <a:r>
              <a:rPr lang="en-US" altLang="en-US" sz="1800" dirty="0"/>
              <a:t> </a:t>
            </a:r>
          </a:p>
          <a:p>
            <a:pPr algn="ctr">
              <a:spcBef>
                <a:spcPct val="0"/>
              </a:spcBef>
              <a:buClrTx/>
              <a:buFontTx/>
              <a:buNone/>
            </a:pPr>
            <a:r>
              <a:rPr lang="en-US" altLang="en-US" sz="2000" dirty="0"/>
              <a:t>If you have any questions, please come to </a:t>
            </a:r>
          </a:p>
          <a:p>
            <a:pPr algn="ctr">
              <a:spcBef>
                <a:spcPct val="0"/>
              </a:spcBef>
              <a:buClrTx/>
              <a:buFontTx/>
              <a:buNone/>
            </a:pPr>
            <a:r>
              <a:rPr lang="en-US" altLang="en-US" sz="2000" dirty="0"/>
              <a:t>Outdoor Recreation, Bldg. 564</a:t>
            </a:r>
          </a:p>
          <a:p>
            <a:pPr>
              <a:spcBef>
                <a:spcPct val="0"/>
              </a:spcBef>
              <a:buClrTx/>
              <a:buFontTx/>
              <a:buNone/>
            </a:pPr>
            <a:endParaRPr lang="en-US" altLang="en-US" sz="1800" dirty="0"/>
          </a:p>
          <a:p>
            <a:pPr>
              <a:spcBef>
                <a:spcPct val="0"/>
              </a:spcBef>
              <a:buClrTx/>
              <a:buFontTx/>
              <a:buNone/>
            </a:pPr>
            <a:endParaRPr lang="en-US" altLang="en-US" sz="1800" dirty="0"/>
          </a:p>
        </p:txBody>
      </p:sp>
    </p:spTree>
  </p:cSld>
  <p:clrMapOvr>
    <a:masterClrMapping/>
  </p:clrMapOvr>
  <p:transition spd="slow" advTm="2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a:xfrm>
            <a:off x="457200" y="1447800"/>
            <a:ext cx="8229600" cy="2590800"/>
          </a:xfrm>
        </p:spPr>
        <p:txBody>
          <a:bodyPr/>
          <a:lstStyle/>
          <a:p>
            <a:pPr eaLnBrk="1" hangingPunct="1">
              <a:defRPr/>
            </a:pPr>
            <a:r>
              <a:rPr lang="en-US" sz="10000" dirty="0">
                <a:latin typeface="Chiller" pitchFamily="82" charset="0"/>
              </a:rPr>
              <a:t>GOOD LUCK!!</a:t>
            </a:r>
          </a:p>
        </p:txBody>
      </p:sp>
    </p:spTree>
  </p:cSld>
  <p:clrMapOvr>
    <a:masterClrMapping/>
  </p:clrMapOvr>
  <p:transition spd="slow"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080" y="0"/>
            <a:ext cx="70478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4"/>
          <p:cNvSpPr txBox="1">
            <a:spLocks noChangeArrowheads="1"/>
          </p:cNvSpPr>
          <p:nvPr/>
        </p:nvSpPr>
        <p:spPr bwMode="auto">
          <a:xfrm>
            <a:off x="2438400" y="5757863"/>
            <a:ext cx="914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en-US" sz="1100" b="1">
                <a:solidFill>
                  <a:srgbClr val="FF0000"/>
                </a:solidFill>
              </a:rPr>
              <a:t>AM 05</a:t>
            </a:r>
            <a:r>
              <a:rPr lang="en-US" altLang="ja-JP" sz="1100" b="1">
                <a:solidFill>
                  <a:srgbClr val="FF0000"/>
                </a:solidFill>
                <a:ea typeface="MS PGothic" pitchFamily="34" charset="-128"/>
              </a:rPr>
              <a:t>:30</a:t>
            </a:r>
          </a:p>
        </p:txBody>
      </p:sp>
      <p:sp>
        <p:nvSpPr>
          <p:cNvPr id="8196" name="TextBox 16"/>
          <p:cNvSpPr txBox="1">
            <a:spLocks noChangeArrowheads="1"/>
          </p:cNvSpPr>
          <p:nvPr/>
        </p:nvSpPr>
        <p:spPr bwMode="auto">
          <a:xfrm>
            <a:off x="2514600" y="1066800"/>
            <a:ext cx="833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a:solidFill>
                  <a:srgbClr val="FF0000"/>
                </a:solidFill>
                <a:ea typeface="MS PGothic" pitchFamily="34" charset="-128"/>
              </a:rPr>
              <a:t>AM 11:40</a:t>
            </a:r>
            <a:endParaRPr lang="en-US" altLang="en-US" sz="1100" b="1">
              <a:solidFill>
                <a:srgbClr val="FF0000"/>
              </a:solidFill>
            </a:endParaRPr>
          </a:p>
        </p:txBody>
      </p:sp>
      <p:sp>
        <p:nvSpPr>
          <p:cNvPr id="8197" name="TextBox 17"/>
          <p:cNvSpPr txBox="1">
            <a:spLocks noChangeArrowheads="1"/>
          </p:cNvSpPr>
          <p:nvPr/>
        </p:nvSpPr>
        <p:spPr bwMode="auto">
          <a:xfrm>
            <a:off x="2514600" y="15668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dirty="0">
                <a:solidFill>
                  <a:srgbClr val="FF0000"/>
                </a:solidFill>
                <a:ea typeface="MS PGothic" pitchFamily="34" charset="-128"/>
              </a:rPr>
              <a:t>AM 11:00</a:t>
            </a:r>
            <a:endParaRPr lang="en-US" altLang="en-US" sz="1100" b="1" dirty="0">
              <a:solidFill>
                <a:srgbClr val="FF0000"/>
              </a:solidFill>
            </a:endParaRPr>
          </a:p>
        </p:txBody>
      </p:sp>
      <p:sp>
        <p:nvSpPr>
          <p:cNvPr id="8198" name="TextBox 18"/>
          <p:cNvSpPr txBox="1">
            <a:spLocks noChangeArrowheads="1"/>
          </p:cNvSpPr>
          <p:nvPr/>
        </p:nvSpPr>
        <p:spPr bwMode="auto">
          <a:xfrm>
            <a:off x="2514600" y="3624263"/>
            <a:ext cx="8461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en-US" sz="1100" b="1">
                <a:solidFill>
                  <a:srgbClr val="FF0000"/>
                </a:solidFill>
              </a:rPr>
              <a:t>AM 08</a:t>
            </a:r>
            <a:r>
              <a:rPr lang="en-US" altLang="ja-JP" sz="1100" b="1">
                <a:solidFill>
                  <a:srgbClr val="FF0000"/>
                </a:solidFill>
                <a:ea typeface="MS PGothic" pitchFamily="34" charset="-128"/>
              </a:rPr>
              <a:t>:10</a:t>
            </a:r>
            <a:endParaRPr lang="en-US" altLang="en-US" sz="1100" b="1">
              <a:solidFill>
                <a:srgbClr val="FF0000"/>
              </a:solidFill>
            </a:endParaRPr>
          </a:p>
        </p:txBody>
      </p:sp>
      <p:sp>
        <p:nvSpPr>
          <p:cNvPr id="8199" name="TextBox 19"/>
          <p:cNvSpPr txBox="1">
            <a:spLocks noChangeArrowheads="1"/>
          </p:cNvSpPr>
          <p:nvPr/>
        </p:nvSpPr>
        <p:spPr bwMode="auto">
          <a:xfrm>
            <a:off x="2514600" y="44624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en-US" sz="1100" b="1">
                <a:solidFill>
                  <a:srgbClr val="FF0000"/>
                </a:solidFill>
              </a:rPr>
              <a:t>AM 06</a:t>
            </a:r>
            <a:r>
              <a:rPr lang="en-US" altLang="ja-JP" sz="1100" b="1">
                <a:solidFill>
                  <a:srgbClr val="FF0000"/>
                </a:solidFill>
                <a:ea typeface="MS PGothic" pitchFamily="34" charset="-128"/>
              </a:rPr>
              <a:t>:</a:t>
            </a:r>
            <a:r>
              <a:rPr lang="en-US" altLang="en-US" sz="1100" b="1">
                <a:solidFill>
                  <a:srgbClr val="FF0000"/>
                </a:solidFill>
              </a:rPr>
              <a:t>35</a:t>
            </a:r>
          </a:p>
        </p:txBody>
      </p:sp>
      <p:sp>
        <p:nvSpPr>
          <p:cNvPr id="22" name="TextBox 21"/>
          <p:cNvSpPr txBox="1"/>
          <p:nvPr/>
        </p:nvSpPr>
        <p:spPr>
          <a:xfrm>
            <a:off x="6053138" y="5757863"/>
            <a:ext cx="881062" cy="261937"/>
          </a:xfrm>
          <a:prstGeom prst="rect">
            <a:avLst/>
          </a:prstGeom>
          <a:noFill/>
        </p:spPr>
        <p:txBody>
          <a:bodyPr>
            <a:spAutoFit/>
          </a:bodyPr>
          <a:lstStyle/>
          <a:p>
            <a:pPr algn="ctr">
              <a:defRPr/>
            </a:pPr>
            <a:r>
              <a:rPr lang="en-US" altLang="ja-JP" sz="1100" b="1" dirty="0">
                <a:solidFill>
                  <a:schemeClr val="tx2">
                    <a:lumMod val="50000"/>
                  </a:schemeClr>
                </a:solidFill>
              </a:rPr>
              <a:t>PM 6:00</a:t>
            </a:r>
            <a:endParaRPr lang="en-US" sz="1100" b="1" dirty="0">
              <a:solidFill>
                <a:schemeClr val="tx2">
                  <a:lumMod val="50000"/>
                </a:schemeClr>
              </a:solidFill>
            </a:endParaRPr>
          </a:p>
        </p:txBody>
      </p:sp>
      <p:sp>
        <p:nvSpPr>
          <p:cNvPr id="23" name="TextBox 22"/>
          <p:cNvSpPr txBox="1"/>
          <p:nvPr/>
        </p:nvSpPr>
        <p:spPr>
          <a:xfrm>
            <a:off x="6096000" y="4464050"/>
            <a:ext cx="881063" cy="260350"/>
          </a:xfrm>
          <a:prstGeom prst="rect">
            <a:avLst/>
          </a:prstGeom>
          <a:noFill/>
        </p:spPr>
        <p:txBody>
          <a:bodyPr>
            <a:spAutoFit/>
          </a:bodyPr>
          <a:lstStyle/>
          <a:p>
            <a:pPr>
              <a:defRPr/>
            </a:pPr>
            <a:r>
              <a:rPr lang="en-US" altLang="ja-JP" sz="1100" b="1" dirty="0">
                <a:solidFill>
                  <a:schemeClr val="tx2">
                    <a:lumMod val="50000"/>
                  </a:schemeClr>
                </a:solidFill>
              </a:rPr>
              <a:t>PM 5:</a:t>
            </a:r>
            <a:r>
              <a:rPr lang="en-US" sz="1100" b="1" dirty="0">
                <a:solidFill>
                  <a:schemeClr val="tx2">
                    <a:lumMod val="50000"/>
                  </a:schemeClr>
                </a:solidFill>
              </a:rPr>
              <a:t>35</a:t>
            </a:r>
          </a:p>
        </p:txBody>
      </p:sp>
      <p:sp>
        <p:nvSpPr>
          <p:cNvPr id="24" name="TextBox 23"/>
          <p:cNvSpPr txBox="1"/>
          <p:nvPr/>
        </p:nvSpPr>
        <p:spPr>
          <a:xfrm>
            <a:off x="6096000" y="4005263"/>
            <a:ext cx="914400" cy="261937"/>
          </a:xfrm>
          <a:prstGeom prst="rect">
            <a:avLst/>
          </a:prstGeom>
          <a:noFill/>
        </p:spPr>
        <p:txBody>
          <a:bodyPr>
            <a:spAutoFit/>
          </a:bodyPr>
          <a:lstStyle/>
          <a:p>
            <a:pPr>
              <a:defRPr/>
            </a:pPr>
            <a:r>
              <a:rPr lang="en-US" altLang="ja-JP" sz="1100" b="1" dirty="0">
                <a:solidFill>
                  <a:schemeClr val="tx2">
                    <a:lumMod val="50000"/>
                  </a:schemeClr>
                </a:solidFill>
              </a:rPr>
              <a:t>PM 4:55</a:t>
            </a:r>
            <a:endParaRPr lang="en-US" sz="1100" b="1" dirty="0">
              <a:solidFill>
                <a:schemeClr val="tx2">
                  <a:lumMod val="50000"/>
                </a:schemeClr>
              </a:solidFill>
            </a:endParaRPr>
          </a:p>
        </p:txBody>
      </p:sp>
      <p:sp>
        <p:nvSpPr>
          <p:cNvPr id="25" name="TextBox 24"/>
          <p:cNvSpPr txBox="1"/>
          <p:nvPr/>
        </p:nvSpPr>
        <p:spPr>
          <a:xfrm>
            <a:off x="6096000" y="119063"/>
            <a:ext cx="838200" cy="261937"/>
          </a:xfrm>
          <a:prstGeom prst="rect">
            <a:avLst/>
          </a:prstGeom>
          <a:noFill/>
        </p:spPr>
        <p:txBody>
          <a:bodyPr>
            <a:spAutoFit/>
          </a:bodyPr>
          <a:lstStyle/>
          <a:p>
            <a:pPr>
              <a:defRPr/>
            </a:pPr>
            <a:r>
              <a:rPr lang="en-US" altLang="ja-JP" sz="1100" b="1" dirty="0">
                <a:solidFill>
                  <a:schemeClr val="tx2">
                    <a:lumMod val="50000"/>
                  </a:schemeClr>
                </a:solidFill>
              </a:rPr>
              <a:t>PM 1:0</a:t>
            </a:r>
            <a:r>
              <a:rPr lang="en-US" sz="1100" b="1" dirty="0">
                <a:solidFill>
                  <a:schemeClr val="tx2">
                    <a:lumMod val="50000"/>
                  </a:schemeClr>
                </a:solidFill>
              </a:rPr>
              <a:t>0</a:t>
            </a:r>
          </a:p>
        </p:txBody>
      </p:sp>
      <p:sp>
        <p:nvSpPr>
          <p:cNvPr id="26" name="TextBox 25"/>
          <p:cNvSpPr txBox="1"/>
          <p:nvPr/>
        </p:nvSpPr>
        <p:spPr>
          <a:xfrm>
            <a:off x="6096000" y="1566863"/>
            <a:ext cx="838200" cy="261937"/>
          </a:xfrm>
          <a:prstGeom prst="rect">
            <a:avLst/>
          </a:prstGeom>
          <a:noFill/>
        </p:spPr>
        <p:txBody>
          <a:bodyPr>
            <a:spAutoFit/>
          </a:bodyPr>
          <a:lstStyle/>
          <a:p>
            <a:pPr>
              <a:defRPr/>
            </a:pPr>
            <a:r>
              <a:rPr lang="en-US" altLang="ja-JP" sz="1100" b="1" dirty="0">
                <a:solidFill>
                  <a:schemeClr val="tx2">
                    <a:lumMod val="50000"/>
                  </a:schemeClr>
                </a:solidFill>
              </a:rPr>
              <a:t>PM 1:45</a:t>
            </a:r>
            <a:endParaRPr lang="en-US" sz="1100" b="1" dirty="0">
              <a:solidFill>
                <a:schemeClr val="tx2">
                  <a:lumMod val="50000"/>
                </a:schemeClr>
              </a:solidFill>
            </a:endParaRPr>
          </a:p>
        </p:txBody>
      </p:sp>
      <p:sp>
        <p:nvSpPr>
          <p:cNvPr id="8205" name="TextBox 26"/>
          <p:cNvSpPr txBox="1">
            <a:spLocks noChangeArrowheads="1"/>
          </p:cNvSpPr>
          <p:nvPr/>
        </p:nvSpPr>
        <p:spPr bwMode="auto">
          <a:xfrm>
            <a:off x="2514600" y="1190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dirty="0">
                <a:solidFill>
                  <a:srgbClr val="FF0000"/>
                </a:solidFill>
                <a:ea typeface="MS PGothic" pitchFamily="34" charset="-128"/>
              </a:rPr>
              <a:t>PM 1:00</a:t>
            </a:r>
            <a:endParaRPr lang="en-US" altLang="en-US" sz="1100" b="1" dirty="0">
              <a:solidFill>
                <a:srgbClr val="FF0000"/>
              </a:solidFill>
            </a:endParaRPr>
          </a:p>
        </p:txBody>
      </p:sp>
      <p:sp>
        <p:nvSpPr>
          <p:cNvPr id="8206" name="TextBox 27"/>
          <p:cNvSpPr txBox="1">
            <a:spLocks noChangeArrowheads="1"/>
          </p:cNvSpPr>
          <p:nvPr/>
        </p:nvSpPr>
        <p:spPr bwMode="auto">
          <a:xfrm>
            <a:off x="2514600" y="6096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a:solidFill>
                  <a:srgbClr val="FF0000"/>
                </a:solidFill>
                <a:ea typeface="MS PGothic" pitchFamily="34" charset="-128"/>
              </a:rPr>
              <a:t>PM 12:20</a:t>
            </a:r>
            <a:endParaRPr lang="en-US" altLang="en-US" sz="1100" b="1">
              <a:solidFill>
                <a:srgbClr val="FF0000"/>
              </a:solidFill>
            </a:endParaRPr>
          </a:p>
        </p:txBody>
      </p:sp>
      <p:sp>
        <p:nvSpPr>
          <p:cNvPr id="8207" name="TextBox 29"/>
          <p:cNvSpPr txBox="1">
            <a:spLocks noChangeArrowheads="1"/>
          </p:cNvSpPr>
          <p:nvPr/>
        </p:nvSpPr>
        <p:spPr bwMode="auto">
          <a:xfrm>
            <a:off x="5489575" y="6094413"/>
            <a:ext cx="274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400" b="1">
                <a:solidFill>
                  <a:srgbClr val="000000"/>
                </a:solidFill>
              </a:rPr>
              <a:t>Time limit at each station to</a:t>
            </a:r>
          </a:p>
          <a:p>
            <a:pPr>
              <a:spcBef>
                <a:spcPct val="0"/>
              </a:spcBef>
              <a:buClrTx/>
              <a:buFontTx/>
              <a:buNone/>
            </a:pPr>
            <a:r>
              <a:rPr lang="en-US" altLang="en-US" sz="1400" b="1">
                <a:solidFill>
                  <a:srgbClr val="000000"/>
                </a:solidFill>
              </a:rPr>
              <a:t>ensure not missing the bus !!</a:t>
            </a:r>
          </a:p>
        </p:txBody>
      </p:sp>
      <p:sp>
        <p:nvSpPr>
          <p:cNvPr id="8208" name="TextBox 3"/>
          <p:cNvSpPr txBox="1">
            <a:spLocks noChangeArrowheads="1"/>
          </p:cNvSpPr>
          <p:nvPr/>
        </p:nvSpPr>
        <p:spPr bwMode="auto">
          <a:xfrm>
            <a:off x="3429000" y="3046412"/>
            <a:ext cx="838200" cy="230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dirty="0"/>
              <a:t>60-95 min</a:t>
            </a:r>
          </a:p>
        </p:txBody>
      </p:sp>
      <p:sp>
        <p:nvSpPr>
          <p:cNvPr id="8209" name="TextBox 31"/>
          <p:cNvSpPr txBox="1">
            <a:spLocks noChangeArrowheads="1"/>
          </p:cNvSpPr>
          <p:nvPr/>
        </p:nvSpPr>
        <p:spPr bwMode="auto">
          <a:xfrm>
            <a:off x="3429000" y="531813"/>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30-50 min</a:t>
            </a:r>
          </a:p>
        </p:txBody>
      </p:sp>
      <p:sp>
        <p:nvSpPr>
          <p:cNvPr id="8210" name="TextBox 32"/>
          <p:cNvSpPr txBox="1">
            <a:spLocks noChangeArrowheads="1"/>
          </p:cNvSpPr>
          <p:nvPr/>
        </p:nvSpPr>
        <p:spPr bwMode="auto">
          <a:xfrm>
            <a:off x="3429000" y="935038"/>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30-45 min</a:t>
            </a:r>
          </a:p>
        </p:txBody>
      </p:sp>
      <p:sp>
        <p:nvSpPr>
          <p:cNvPr id="8211" name="TextBox 33"/>
          <p:cNvSpPr txBox="1">
            <a:spLocks noChangeArrowheads="1"/>
          </p:cNvSpPr>
          <p:nvPr/>
        </p:nvSpPr>
        <p:spPr bwMode="auto">
          <a:xfrm>
            <a:off x="3429000" y="1431925"/>
            <a:ext cx="838200" cy="230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dirty="0"/>
              <a:t>30-50 min</a:t>
            </a:r>
          </a:p>
        </p:txBody>
      </p:sp>
      <p:sp>
        <p:nvSpPr>
          <p:cNvPr id="8212" name="TextBox 34"/>
          <p:cNvSpPr txBox="1">
            <a:spLocks noChangeArrowheads="1"/>
          </p:cNvSpPr>
          <p:nvPr/>
        </p:nvSpPr>
        <p:spPr bwMode="auto">
          <a:xfrm>
            <a:off x="3429000" y="4189413"/>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60-95 min</a:t>
            </a:r>
          </a:p>
        </p:txBody>
      </p:sp>
      <p:sp>
        <p:nvSpPr>
          <p:cNvPr id="8213" name="TextBox 35"/>
          <p:cNvSpPr txBox="1">
            <a:spLocks noChangeArrowheads="1"/>
          </p:cNvSpPr>
          <p:nvPr/>
        </p:nvSpPr>
        <p:spPr bwMode="auto">
          <a:xfrm>
            <a:off x="3429000" y="5332413"/>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40-65 min</a:t>
            </a:r>
          </a:p>
        </p:txBody>
      </p:sp>
      <p:sp>
        <p:nvSpPr>
          <p:cNvPr id="37" name="TextBox 36"/>
          <p:cNvSpPr txBox="1"/>
          <p:nvPr/>
        </p:nvSpPr>
        <p:spPr>
          <a:xfrm>
            <a:off x="6172200" y="2817813"/>
            <a:ext cx="838200" cy="230187"/>
          </a:xfrm>
          <a:prstGeom prst="rect">
            <a:avLst/>
          </a:prstGeom>
          <a:solidFill>
            <a:schemeClr val="tx2">
              <a:lumMod val="50000"/>
            </a:schemeClr>
          </a:solidFill>
        </p:spPr>
        <p:txBody>
          <a:bodyPr>
            <a:spAutoFit/>
          </a:bodyPr>
          <a:lstStyle/>
          <a:p>
            <a:pPr algn="ctr">
              <a:defRPr/>
            </a:pPr>
            <a:r>
              <a:rPr lang="en-US" sz="900" b="1" dirty="0"/>
              <a:t>115-190 min</a:t>
            </a:r>
          </a:p>
        </p:txBody>
      </p:sp>
      <p:sp>
        <p:nvSpPr>
          <p:cNvPr id="38" name="TextBox 37"/>
          <p:cNvSpPr txBox="1"/>
          <p:nvPr/>
        </p:nvSpPr>
        <p:spPr>
          <a:xfrm>
            <a:off x="6172200" y="912813"/>
            <a:ext cx="838200" cy="230187"/>
          </a:xfrm>
          <a:prstGeom prst="rect">
            <a:avLst/>
          </a:prstGeom>
          <a:solidFill>
            <a:schemeClr val="tx2">
              <a:lumMod val="50000"/>
            </a:schemeClr>
          </a:solidFill>
        </p:spPr>
        <p:txBody>
          <a:bodyPr>
            <a:spAutoFit/>
          </a:bodyPr>
          <a:lstStyle/>
          <a:p>
            <a:pPr algn="ctr">
              <a:defRPr/>
            </a:pPr>
            <a:r>
              <a:rPr lang="en-US" sz="900" b="1" dirty="0"/>
              <a:t>25-45 min</a:t>
            </a:r>
          </a:p>
        </p:txBody>
      </p:sp>
      <p:sp>
        <p:nvSpPr>
          <p:cNvPr id="39" name="TextBox 38"/>
          <p:cNvSpPr txBox="1"/>
          <p:nvPr/>
        </p:nvSpPr>
        <p:spPr>
          <a:xfrm>
            <a:off x="6172200" y="5181600"/>
            <a:ext cx="838200" cy="230188"/>
          </a:xfrm>
          <a:prstGeom prst="rect">
            <a:avLst/>
          </a:prstGeom>
          <a:solidFill>
            <a:schemeClr val="tx2">
              <a:lumMod val="50000"/>
            </a:schemeClr>
          </a:solidFill>
        </p:spPr>
        <p:txBody>
          <a:bodyPr>
            <a:spAutoFit/>
          </a:bodyPr>
          <a:lstStyle/>
          <a:p>
            <a:pPr algn="ctr">
              <a:defRPr/>
            </a:pPr>
            <a:r>
              <a:rPr lang="en-US" sz="900" b="1" dirty="0"/>
              <a:t>15-25 min</a:t>
            </a:r>
          </a:p>
        </p:txBody>
      </p:sp>
      <p:sp>
        <p:nvSpPr>
          <p:cNvPr id="40" name="TextBox 39"/>
          <p:cNvSpPr txBox="1"/>
          <p:nvPr/>
        </p:nvSpPr>
        <p:spPr>
          <a:xfrm>
            <a:off x="7086600" y="4341813"/>
            <a:ext cx="838200" cy="230187"/>
          </a:xfrm>
          <a:prstGeom prst="rect">
            <a:avLst/>
          </a:prstGeom>
          <a:solidFill>
            <a:schemeClr val="tx2">
              <a:lumMod val="50000"/>
            </a:schemeClr>
          </a:solidFill>
        </p:spPr>
        <p:txBody>
          <a:bodyPr>
            <a:spAutoFit/>
          </a:bodyPr>
          <a:lstStyle/>
          <a:p>
            <a:pPr algn="ctr">
              <a:defRPr/>
            </a:pPr>
            <a:r>
              <a:rPr lang="en-US" sz="900" b="1" dirty="0"/>
              <a:t>25-40 min</a:t>
            </a:r>
          </a:p>
        </p:txBody>
      </p:sp>
      <p:sp>
        <p:nvSpPr>
          <p:cNvPr id="5" name="TextBox 4"/>
          <p:cNvSpPr txBox="1"/>
          <p:nvPr/>
        </p:nvSpPr>
        <p:spPr>
          <a:xfrm>
            <a:off x="1447800" y="1114425"/>
            <a:ext cx="1657350" cy="3000375"/>
          </a:xfrm>
          <a:prstGeom prst="rect">
            <a:avLst/>
          </a:prstGeom>
          <a:noFill/>
        </p:spPr>
        <p:txBody>
          <a:bodyPr>
            <a:spAutoFit/>
          </a:bodyPr>
          <a:lstStyle/>
          <a:p>
            <a:pPr>
              <a:defRPr/>
            </a:pPr>
            <a:r>
              <a:rPr lang="en-US" sz="1350" b="1" dirty="0" err="1">
                <a:solidFill>
                  <a:srgbClr val="000000"/>
                </a:solidFill>
              </a:rPr>
              <a:t>Goraikokan</a:t>
            </a:r>
            <a:endParaRPr lang="en-US" sz="1350" b="1" dirty="0">
              <a:solidFill>
                <a:srgbClr val="000000"/>
              </a:solidFill>
            </a:endParaRPr>
          </a:p>
          <a:p>
            <a:pPr>
              <a:defRPr/>
            </a:pPr>
            <a:r>
              <a:rPr lang="en-US" sz="1350" b="1" dirty="0">
                <a:solidFill>
                  <a:srgbClr val="000000"/>
                </a:solidFill>
              </a:rPr>
              <a:t>8</a:t>
            </a:r>
            <a:r>
              <a:rPr lang="en-US" sz="1350" b="1" baseline="30000" dirty="0">
                <a:solidFill>
                  <a:srgbClr val="000000"/>
                </a:solidFill>
              </a:rPr>
              <a:t>th</a:t>
            </a:r>
            <a:r>
              <a:rPr lang="en-US" sz="1350" b="1" dirty="0">
                <a:solidFill>
                  <a:srgbClr val="000000"/>
                </a:solidFill>
              </a:rPr>
              <a:t> Sta. </a:t>
            </a:r>
            <a:r>
              <a:rPr lang="en-US" sz="1350" b="1" dirty="0" err="1">
                <a:solidFill>
                  <a:srgbClr val="000000"/>
                </a:solidFill>
              </a:rPr>
              <a:t>Tomoekan</a:t>
            </a:r>
            <a:endParaRPr lang="en-US" sz="1350" b="1" dirty="0">
              <a:solidFill>
                <a:srgbClr val="000000"/>
              </a:solidFill>
            </a:endParaRPr>
          </a:p>
          <a:p>
            <a:pPr>
              <a:defRPr/>
            </a:pPr>
            <a:r>
              <a:rPr lang="en-US" sz="1350" b="1" dirty="0">
                <a:solidFill>
                  <a:srgbClr val="000000"/>
                </a:solidFill>
              </a:rPr>
              <a:t>Fujisan Hotel</a:t>
            </a:r>
          </a:p>
          <a:p>
            <a:pPr>
              <a:defRPr/>
            </a:pPr>
            <a:r>
              <a:rPr lang="en-US" sz="1350" b="1" dirty="0" err="1">
                <a:solidFill>
                  <a:srgbClr val="000000"/>
                </a:solidFill>
              </a:rPr>
              <a:t>Gansomuro</a:t>
            </a:r>
            <a:endParaRPr lang="en-US" sz="1350" b="1" dirty="0">
              <a:solidFill>
                <a:srgbClr val="000000"/>
              </a:solidFill>
            </a:endParaRPr>
          </a:p>
          <a:p>
            <a:pPr>
              <a:defRPr/>
            </a:pPr>
            <a:r>
              <a:rPr lang="en-US" sz="1350" b="1" dirty="0" err="1">
                <a:solidFill>
                  <a:srgbClr val="000000"/>
                </a:solidFill>
              </a:rPr>
              <a:t>Hakuunso</a:t>
            </a:r>
            <a:endParaRPr lang="en-US" sz="1350" b="1" dirty="0">
              <a:solidFill>
                <a:srgbClr val="000000"/>
              </a:solidFill>
            </a:endParaRPr>
          </a:p>
          <a:p>
            <a:pPr>
              <a:defRPr/>
            </a:pPr>
            <a:r>
              <a:rPr lang="en-US" sz="1350" b="1" dirty="0" err="1">
                <a:solidFill>
                  <a:srgbClr val="000000"/>
                </a:solidFill>
              </a:rPr>
              <a:t>Horaikan</a:t>
            </a:r>
            <a:endParaRPr lang="en-US" sz="1350" b="1" dirty="0">
              <a:solidFill>
                <a:srgbClr val="000000"/>
              </a:solidFill>
            </a:endParaRPr>
          </a:p>
          <a:p>
            <a:pPr>
              <a:defRPr/>
            </a:pPr>
            <a:r>
              <a:rPr lang="en-US" sz="1350" b="1" dirty="0" err="1">
                <a:solidFill>
                  <a:srgbClr val="000000"/>
                </a:solidFill>
              </a:rPr>
              <a:t>Taishikan</a:t>
            </a:r>
            <a:endParaRPr lang="en-US" sz="1350" b="1" dirty="0">
              <a:solidFill>
                <a:srgbClr val="000000"/>
              </a:solidFill>
            </a:endParaRPr>
          </a:p>
          <a:p>
            <a:pPr>
              <a:defRPr/>
            </a:pPr>
            <a:r>
              <a:rPr lang="en-US" sz="1350" b="1" dirty="0" err="1">
                <a:solidFill>
                  <a:srgbClr val="000000"/>
                </a:solidFill>
              </a:rPr>
              <a:t>Toyokan</a:t>
            </a:r>
            <a:endParaRPr lang="en-US" sz="1350" b="1" dirty="0">
              <a:solidFill>
                <a:srgbClr val="000000"/>
              </a:solidFill>
            </a:endParaRPr>
          </a:p>
          <a:p>
            <a:pPr>
              <a:defRPr/>
            </a:pPr>
            <a:r>
              <a:rPr lang="en-US" sz="1350" b="1" dirty="0" err="1">
                <a:solidFill>
                  <a:srgbClr val="000000"/>
                </a:solidFill>
              </a:rPr>
              <a:t>Toriiso</a:t>
            </a:r>
            <a:endParaRPr lang="en-US" sz="1350" b="1" dirty="0">
              <a:solidFill>
                <a:srgbClr val="000000"/>
              </a:solidFill>
            </a:endParaRPr>
          </a:p>
          <a:p>
            <a:pPr>
              <a:defRPr/>
            </a:pPr>
            <a:r>
              <a:rPr lang="en-US" sz="1350" b="1" dirty="0" err="1">
                <a:solidFill>
                  <a:srgbClr val="000000"/>
                </a:solidFill>
              </a:rPr>
              <a:t>Fujiichikan</a:t>
            </a:r>
            <a:endParaRPr lang="en-US" sz="1350" b="1" dirty="0">
              <a:solidFill>
                <a:srgbClr val="000000"/>
              </a:solidFill>
            </a:endParaRPr>
          </a:p>
          <a:p>
            <a:pPr>
              <a:defRPr/>
            </a:pPr>
            <a:r>
              <a:rPr lang="en-US" sz="1350" b="1" dirty="0" err="1">
                <a:solidFill>
                  <a:srgbClr val="000000"/>
                </a:solidFill>
              </a:rPr>
              <a:t>Kamaiwakan</a:t>
            </a:r>
            <a:endParaRPr lang="en-US" sz="1350" b="1" dirty="0">
              <a:solidFill>
                <a:srgbClr val="000000"/>
              </a:solidFill>
            </a:endParaRPr>
          </a:p>
          <a:p>
            <a:pPr>
              <a:defRPr/>
            </a:pPr>
            <a:r>
              <a:rPr lang="en-US" sz="1350" b="1" dirty="0">
                <a:solidFill>
                  <a:srgbClr val="000000"/>
                </a:solidFill>
              </a:rPr>
              <a:t>7</a:t>
            </a:r>
            <a:r>
              <a:rPr lang="en-US" sz="1350" b="1" baseline="30000" dirty="0">
                <a:solidFill>
                  <a:srgbClr val="000000"/>
                </a:solidFill>
              </a:rPr>
              <a:t>th</a:t>
            </a:r>
            <a:r>
              <a:rPr lang="en-US" sz="1350" b="1" dirty="0">
                <a:solidFill>
                  <a:srgbClr val="000000"/>
                </a:solidFill>
              </a:rPr>
              <a:t> Sta. </a:t>
            </a:r>
            <a:r>
              <a:rPr lang="en-US" sz="1350" b="1" dirty="0" err="1">
                <a:solidFill>
                  <a:srgbClr val="000000"/>
                </a:solidFill>
              </a:rPr>
              <a:t>Tomoekan</a:t>
            </a:r>
            <a:endParaRPr lang="en-US" sz="1350" b="1" dirty="0">
              <a:solidFill>
                <a:srgbClr val="000000"/>
              </a:solidFill>
            </a:endParaRPr>
          </a:p>
          <a:p>
            <a:pPr>
              <a:defRPr/>
            </a:pPr>
            <a:r>
              <a:rPr lang="en-US" sz="1350" b="1" dirty="0" err="1">
                <a:solidFill>
                  <a:srgbClr val="000000"/>
                </a:solidFill>
              </a:rPr>
              <a:t>Hinodekan</a:t>
            </a:r>
            <a:endParaRPr lang="en-US" sz="1350" b="1" dirty="0">
              <a:solidFill>
                <a:srgbClr val="000000"/>
              </a:solidFill>
            </a:endParaRPr>
          </a:p>
          <a:p>
            <a:pPr>
              <a:defRPr/>
            </a:pPr>
            <a:r>
              <a:rPr lang="en-US" sz="1350" b="1" dirty="0" err="1">
                <a:solidFill>
                  <a:srgbClr val="000000"/>
                </a:solidFill>
              </a:rPr>
              <a:t>Hanagoya</a:t>
            </a:r>
            <a:endParaRPr lang="en-US" sz="1350" b="1" dirty="0">
              <a:solidFill>
                <a:srgbClr val="000000"/>
              </a:solidFill>
            </a:endParaRPr>
          </a:p>
        </p:txBody>
      </p:sp>
      <p:sp>
        <p:nvSpPr>
          <p:cNvPr id="8219" name="TextBox 5"/>
          <p:cNvSpPr txBox="1">
            <a:spLocks noChangeArrowheads="1"/>
          </p:cNvSpPr>
          <p:nvPr/>
        </p:nvSpPr>
        <p:spPr bwMode="auto">
          <a:xfrm>
            <a:off x="3382963" y="4572000"/>
            <a:ext cx="2667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300" b="1"/>
              <a:t>6</a:t>
            </a:r>
            <a:r>
              <a:rPr lang="en-US" altLang="en-US" sz="1300" b="1" baseline="30000"/>
              <a:t>th</a:t>
            </a:r>
            <a:r>
              <a:rPr lang="en-US" altLang="en-US" sz="1300" b="1"/>
              <a:t> Sta. Safety Guidance Center</a:t>
            </a:r>
          </a:p>
        </p:txBody>
      </p:sp>
      <p:sp>
        <p:nvSpPr>
          <p:cNvPr id="8220" name="TextBox 43"/>
          <p:cNvSpPr txBox="1">
            <a:spLocks noChangeArrowheads="1"/>
          </p:cNvSpPr>
          <p:nvPr/>
        </p:nvSpPr>
        <p:spPr bwMode="auto">
          <a:xfrm>
            <a:off x="4152900" y="4800600"/>
            <a:ext cx="148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ja-JP" altLang="en-US" sz="1300" b="1">
                <a:ea typeface="MS PGothic" pitchFamily="34" charset="-128"/>
              </a:rPr>
              <a:t>☎ </a:t>
            </a:r>
            <a:r>
              <a:rPr lang="en-US" altLang="ja-JP" sz="1300" b="1">
                <a:ea typeface="MS PGothic" pitchFamily="34" charset="-128"/>
              </a:rPr>
              <a:t>0555-24-6223</a:t>
            </a:r>
            <a:endParaRPr lang="en-US" altLang="en-US" sz="1300" b="1"/>
          </a:p>
        </p:txBody>
      </p:sp>
      <p:sp>
        <p:nvSpPr>
          <p:cNvPr id="8221" name="TextBox 8"/>
          <p:cNvSpPr txBox="1">
            <a:spLocks noChangeArrowheads="1"/>
          </p:cNvSpPr>
          <p:nvPr/>
        </p:nvSpPr>
        <p:spPr bwMode="auto">
          <a:xfrm>
            <a:off x="4191000" y="11430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8.5</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3,454m</a:t>
            </a:r>
            <a:endParaRPr lang="en-US" altLang="en-US" sz="1400" b="1">
              <a:solidFill>
                <a:srgbClr val="00B050"/>
              </a:solidFill>
            </a:endParaRPr>
          </a:p>
        </p:txBody>
      </p:sp>
      <p:sp>
        <p:nvSpPr>
          <p:cNvPr id="8222" name="TextBox 48"/>
          <p:cNvSpPr txBox="1">
            <a:spLocks noChangeArrowheads="1"/>
          </p:cNvSpPr>
          <p:nvPr/>
        </p:nvSpPr>
        <p:spPr bwMode="auto">
          <a:xfrm>
            <a:off x="4038600" y="119063"/>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Summit 3,776m</a:t>
            </a:r>
            <a:endParaRPr lang="en-US" altLang="en-US" sz="1400" b="1">
              <a:solidFill>
                <a:srgbClr val="00B050"/>
              </a:solidFill>
            </a:endParaRPr>
          </a:p>
        </p:txBody>
      </p:sp>
      <p:sp>
        <p:nvSpPr>
          <p:cNvPr id="8223" name="TextBox 49"/>
          <p:cNvSpPr txBox="1">
            <a:spLocks noChangeArrowheads="1"/>
          </p:cNvSpPr>
          <p:nvPr/>
        </p:nvSpPr>
        <p:spPr bwMode="auto">
          <a:xfrm>
            <a:off x="4191000" y="68262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9</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3,576m</a:t>
            </a:r>
            <a:endParaRPr lang="en-US" altLang="en-US" sz="1400" b="1">
              <a:solidFill>
                <a:srgbClr val="00B050"/>
              </a:solidFill>
            </a:endParaRPr>
          </a:p>
        </p:txBody>
      </p:sp>
      <p:sp>
        <p:nvSpPr>
          <p:cNvPr id="8224" name="TextBox 50"/>
          <p:cNvSpPr txBox="1">
            <a:spLocks noChangeArrowheads="1"/>
          </p:cNvSpPr>
          <p:nvPr/>
        </p:nvSpPr>
        <p:spPr bwMode="auto">
          <a:xfrm>
            <a:off x="4191000" y="16764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Main 8</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St.3,374m</a:t>
            </a:r>
            <a:endParaRPr lang="en-US" altLang="en-US" sz="1400" b="1">
              <a:solidFill>
                <a:srgbClr val="00B050"/>
              </a:solidFill>
            </a:endParaRPr>
          </a:p>
        </p:txBody>
      </p:sp>
      <p:sp>
        <p:nvSpPr>
          <p:cNvPr id="8225" name="TextBox 52"/>
          <p:cNvSpPr txBox="1">
            <a:spLocks noChangeArrowheads="1"/>
          </p:cNvSpPr>
          <p:nvPr/>
        </p:nvSpPr>
        <p:spPr bwMode="auto">
          <a:xfrm>
            <a:off x="3505200" y="365442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7</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2,700m</a:t>
            </a:r>
            <a:endParaRPr lang="en-US" altLang="en-US" sz="1400" b="1">
              <a:solidFill>
                <a:srgbClr val="00B050"/>
              </a:solidFill>
            </a:endParaRPr>
          </a:p>
        </p:txBody>
      </p:sp>
      <p:sp>
        <p:nvSpPr>
          <p:cNvPr id="8226" name="TextBox 53"/>
          <p:cNvSpPr txBox="1">
            <a:spLocks noChangeArrowheads="1"/>
          </p:cNvSpPr>
          <p:nvPr/>
        </p:nvSpPr>
        <p:spPr bwMode="auto">
          <a:xfrm>
            <a:off x="4572000" y="3971925"/>
            <a:ext cx="156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dirty="0">
                <a:solidFill>
                  <a:srgbClr val="00B050"/>
                </a:solidFill>
                <a:ea typeface="MS PGothic" pitchFamily="34" charset="-128"/>
              </a:rPr>
              <a:t>Descent Route</a:t>
            </a:r>
          </a:p>
          <a:p>
            <a:pPr>
              <a:spcBef>
                <a:spcPct val="0"/>
              </a:spcBef>
              <a:buClrTx/>
              <a:buFontTx/>
              <a:buNone/>
            </a:pPr>
            <a:r>
              <a:rPr lang="en-US" altLang="en-US" sz="1400" b="1" dirty="0">
                <a:solidFill>
                  <a:srgbClr val="00B050"/>
                </a:solidFill>
                <a:ea typeface="MS PGothic" pitchFamily="34" charset="-128"/>
              </a:rPr>
              <a:t>7</a:t>
            </a:r>
            <a:r>
              <a:rPr lang="en-US" altLang="en-US" sz="1400" b="1" baseline="30000" dirty="0">
                <a:solidFill>
                  <a:srgbClr val="00B050"/>
                </a:solidFill>
                <a:ea typeface="MS PGothic" pitchFamily="34" charset="-128"/>
              </a:rPr>
              <a:t>th</a:t>
            </a:r>
            <a:r>
              <a:rPr lang="en-US" altLang="en-US" sz="1400" b="1" dirty="0">
                <a:solidFill>
                  <a:srgbClr val="00B050"/>
                </a:solidFill>
                <a:ea typeface="MS PGothic" pitchFamily="34" charset="-128"/>
              </a:rPr>
              <a:t> Station</a:t>
            </a:r>
            <a:endParaRPr lang="en-US" altLang="en-US" sz="1400" b="1" dirty="0">
              <a:solidFill>
                <a:srgbClr val="00B050"/>
              </a:solidFill>
            </a:endParaRPr>
          </a:p>
        </p:txBody>
      </p:sp>
      <p:sp>
        <p:nvSpPr>
          <p:cNvPr id="8227" name="TextBox 54"/>
          <p:cNvSpPr txBox="1">
            <a:spLocks noChangeArrowheads="1"/>
          </p:cNvSpPr>
          <p:nvPr/>
        </p:nvSpPr>
        <p:spPr bwMode="auto">
          <a:xfrm>
            <a:off x="3810000" y="594042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5</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2,305m</a:t>
            </a:r>
            <a:endParaRPr lang="en-US" altLang="en-US" sz="1400" b="1">
              <a:solidFill>
                <a:srgbClr val="00B050"/>
              </a:solidFill>
            </a:endParaRPr>
          </a:p>
        </p:txBody>
      </p:sp>
      <p:cxnSp>
        <p:nvCxnSpPr>
          <p:cNvPr id="8228" name="Straight Connector 14"/>
          <p:cNvCxnSpPr>
            <a:cxnSpLocks noChangeShapeType="1"/>
          </p:cNvCxnSpPr>
          <p:nvPr/>
        </p:nvCxnSpPr>
        <p:spPr bwMode="auto">
          <a:xfrm>
            <a:off x="2590800" y="381000"/>
            <a:ext cx="4114800"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29" name="Straight Connector 65"/>
          <p:cNvCxnSpPr>
            <a:cxnSpLocks noChangeShapeType="1"/>
          </p:cNvCxnSpPr>
          <p:nvPr/>
        </p:nvCxnSpPr>
        <p:spPr bwMode="auto">
          <a:xfrm>
            <a:off x="2443162" y="3843338"/>
            <a:ext cx="1062038"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0" name="Straight Connector 66"/>
          <p:cNvCxnSpPr>
            <a:cxnSpLocks noChangeShapeType="1"/>
            <a:endCxn id="8219" idx="1"/>
          </p:cNvCxnSpPr>
          <p:nvPr/>
        </p:nvCxnSpPr>
        <p:spPr bwMode="auto">
          <a:xfrm flipV="1">
            <a:off x="2276475" y="4718050"/>
            <a:ext cx="1106488"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1" name="Straight Connector 67"/>
          <p:cNvCxnSpPr>
            <a:cxnSpLocks noChangeShapeType="1"/>
          </p:cNvCxnSpPr>
          <p:nvPr/>
        </p:nvCxnSpPr>
        <p:spPr bwMode="auto">
          <a:xfrm>
            <a:off x="5486400" y="4233863"/>
            <a:ext cx="1371600"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2" name="Straight Connector 68"/>
          <p:cNvCxnSpPr>
            <a:cxnSpLocks noChangeShapeType="1"/>
            <a:endCxn id="8224" idx="1"/>
          </p:cNvCxnSpPr>
          <p:nvPr/>
        </p:nvCxnSpPr>
        <p:spPr bwMode="auto">
          <a:xfrm>
            <a:off x="2590800" y="1824038"/>
            <a:ext cx="1600200"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3" name="Straight Connector 69"/>
          <p:cNvCxnSpPr>
            <a:cxnSpLocks noChangeShapeType="1"/>
          </p:cNvCxnSpPr>
          <p:nvPr/>
        </p:nvCxnSpPr>
        <p:spPr bwMode="auto">
          <a:xfrm flipV="1">
            <a:off x="2667000" y="839788"/>
            <a:ext cx="1600200" cy="1587"/>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4" name="Straight Connector 70"/>
          <p:cNvCxnSpPr>
            <a:cxnSpLocks noChangeShapeType="1"/>
          </p:cNvCxnSpPr>
          <p:nvPr/>
        </p:nvCxnSpPr>
        <p:spPr bwMode="auto">
          <a:xfrm>
            <a:off x="2590800" y="1328738"/>
            <a:ext cx="1676400"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sp>
        <p:nvSpPr>
          <p:cNvPr id="8235" name="Rectangle 73"/>
          <p:cNvSpPr>
            <a:spLocks noChangeArrowheads="1"/>
          </p:cNvSpPr>
          <p:nvPr/>
        </p:nvSpPr>
        <p:spPr bwMode="auto">
          <a:xfrm>
            <a:off x="3886200" y="4862513"/>
            <a:ext cx="228600" cy="228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77" name="Plus 76"/>
          <p:cNvSpPr/>
          <p:nvPr/>
        </p:nvSpPr>
        <p:spPr bwMode="auto">
          <a:xfrm>
            <a:off x="3895725" y="4876800"/>
            <a:ext cx="209550" cy="201613"/>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8237" name="Straight Connector 100"/>
          <p:cNvCxnSpPr>
            <a:cxnSpLocks noChangeShapeType="1"/>
          </p:cNvCxnSpPr>
          <p:nvPr/>
        </p:nvCxnSpPr>
        <p:spPr bwMode="auto">
          <a:xfrm>
            <a:off x="5867400" y="1822450"/>
            <a:ext cx="990600" cy="7938"/>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8" name="Straight Connector 105"/>
          <p:cNvCxnSpPr>
            <a:cxnSpLocks noChangeShapeType="1"/>
          </p:cNvCxnSpPr>
          <p:nvPr/>
        </p:nvCxnSpPr>
        <p:spPr bwMode="auto">
          <a:xfrm flipV="1">
            <a:off x="5972175" y="4718050"/>
            <a:ext cx="885825"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sp>
        <p:nvSpPr>
          <p:cNvPr id="8239" name="TextBox 50"/>
          <p:cNvSpPr txBox="1">
            <a:spLocks noChangeArrowheads="1"/>
          </p:cNvSpPr>
          <p:nvPr/>
        </p:nvSpPr>
        <p:spPr bwMode="auto">
          <a:xfrm>
            <a:off x="4191000" y="23622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8</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3,040m</a:t>
            </a:r>
            <a:endParaRPr lang="en-US" altLang="en-US" sz="1400" b="1">
              <a:solidFill>
                <a:srgbClr val="00B050"/>
              </a:solidFill>
            </a:endParaRPr>
          </a:p>
        </p:txBody>
      </p:sp>
      <p:cxnSp>
        <p:nvCxnSpPr>
          <p:cNvPr id="48" name="Straight Connector 68"/>
          <p:cNvCxnSpPr>
            <a:cxnSpLocks noChangeShapeType="1"/>
          </p:cNvCxnSpPr>
          <p:nvPr/>
        </p:nvCxnSpPr>
        <p:spPr bwMode="auto">
          <a:xfrm>
            <a:off x="2362200" y="2508250"/>
            <a:ext cx="1828800"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sp>
        <p:nvSpPr>
          <p:cNvPr id="51" name="TextBox 33"/>
          <p:cNvSpPr txBox="1">
            <a:spLocks noChangeArrowheads="1"/>
          </p:cNvSpPr>
          <p:nvPr/>
        </p:nvSpPr>
        <p:spPr bwMode="auto">
          <a:xfrm>
            <a:off x="3429000" y="2055812"/>
            <a:ext cx="838200" cy="230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dirty="0"/>
              <a:t>50-80 min</a:t>
            </a:r>
          </a:p>
        </p:txBody>
      </p:sp>
      <p:sp>
        <p:nvSpPr>
          <p:cNvPr id="52" name="TextBox 17"/>
          <p:cNvSpPr txBox="1">
            <a:spLocks noChangeArrowheads="1"/>
          </p:cNvSpPr>
          <p:nvPr/>
        </p:nvSpPr>
        <p:spPr bwMode="auto">
          <a:xfrm>
            <a:off x="2514600" y="22526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dirty="0">
                <a:solidFill>
                  <a:srgbClr val="FF0000"/>
                </a:solidFill>
                <a:ea typeface="MS PGothic" pitchFamily="34" charset="-128"/>
              </a:rPr>
              <a:t>AM 09:40</a:t>
            </a:r>
            <a:endParaRPr lang="en-US" altLang="en-US" sz="1100" b="1" dirty="0">
              <a:solidFill>
                <a:srgbClr val="FF0000"/>
              </a:solidFill>
            </a:endParaRPr>
          </a:p>
        </p:txBody>
      </p:sp>
    </p:spTree>
  </p:cSld>
  <p:clrMapOvr>
    <a:masterClrMapping/>
  </p:clrMapOvr>
  <p:transition spd="slow"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defRPr/>
            </a:pPr>
            <a:r>
              <a:rPr lang="en-US" dirty="0"/>
              <a:t>Don’t get lost !</a:t>
            </a:r>
          </a:p>
        </p:txBody>
      </p:sp>
      <p:sp>
        <p:nvSpPr>
          <p:cNvPr id="9219" name="Content Placeholder 2"/>
          <p:cNvSpPr>
            <a:spLocks noGrp="1"/>
          </p:cNvSpPr>
          <p:nvPr>
            <p:ph idx="1"/>
          </p:nvPr>
        </p:nvSpPr>
        <p:spPr>
          <a:xfrm>
            <a:off x="457200" y="1295400"/>
            <a:ext cx="8229600" cy="1981200"/>
          </a:xfrm>
        </p:spPr>
        <p:txBody>
          <a:bodyPr/>
          <a:lstStyle/>
          <a:p>
            <a:r>
              <a:rPr lang="en-US" altLang="en-US" sz="2600" dirty="0">
                <a:cs typeface="Arial" charset="0"/>
              </a:rPr>
              <a:t>Trail signs are color coded to match specific routes.</a:t>
            </a:r>
          </a:p>
          <a:p>
            <a:r>
              <a:rPr lang="en-US" altLang="en-US" sz="2600" dirty="0">
                <a:cs typeface="Arial" charset="0"/>
              </a:rPr>
              <a:t>Be careful not to take a wrong descending trail.</a:t>
            </a:r>
          </a:p>
          <a:p>
            <a:r>
              <a:rPr lang="en-US" altLang="en-US" sz="2600" dirty="0">
                <a:cs typeface="Arial" charset="0"/>
              </a:rPr>
              <a:t>Be sure to follow correct signs </a:t>
            </a:r>
            <a:r>
              <a:rPr lang="en-US" altLang="en-US" sz="2600" b="1" dirty="0">
                <a:solidFill>
                  <a:srgbClr val="FFFF00"/>
                </a:solidFill>
                <a:cs typeface="Arial" charset="0"/>
              </a:rPr>
              <a:t>colored in yellow</a:t>
            </a:r>
            <a:r>
              <a:rPr lang="en-US" altLang="en-US" sz="2600" dirty="0">
                <a:cs typeface="Arial" charset="0"/>
              </a:rPr>
              <a:t>.</a:t>
            </a:r>
          </a:p>
          <a:p>
            <a:pPr>
              <a:buFontTx/>
              <a:buNone/>
            </a:pPr>
            <a:endParaRPr lang="en-US" altLang="en-US" sz="2600" dirty="0">
              <a:cs typeface="Arial" charset="0"/>
            </a:endParaRPr>
          </a:p>
          <a:p>
            <a:endParaRPr lang="en-US" altLang="en-US" sz="2600" dirty="0">
              <a:cs typeface="Arial" charset="0"/>
            </a:endParaRPr>
          </a:p>
          <a:p>
            <a:pPr>
              <a:buFontTx/>
              <a:buNone/>
            </a:pPr>
            <a:endParaRPr lang="en-US" altLang="en-US" sz="1600" dirty="0">
              <a:cs typeface="Arial" charset="0"/>
            </a:endParaRPr>
          </a:p>
          <a:p>
            <a:endParaRPr lang="en-US" altLang="en-US" sz="1600" dirty="0"/>
          </a:p>
          <a:p>
            <a:endParaRPr lang="en-US" altLang="en-US" sz="1600" dirty="0"/>
          </a:p>
        </p:txBody>
      </p:sp>
      <p:sp>
        <p:nvSpPr>
          <p:cNvPr id="4" name="Title 1"/>
          <p:cNvSpPr txBox="1">
            <a:spLocks/>
          </p:cNvSpPr>
          <p:nvPr/>
        </p:nvSpPr>
        <p:spPr bwMode="auto">
          <a:xfrm>
            <a:off x="457200" y="2667000"/>
            <a:ext cx="8229600" cy="8382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outerShdw>
                </a:effectLst>
                <a:latin typeface="+mj-lt"/>
                <a:ea typeface="+mj-ea"/>
                <a:cs typeface="+mj-cs"/>
              </a:rPr>
              <a:t>Key words !</a:t>
            </a:r>
          </a:p>
        </p:txBody>
      </p:sp>
      <p:sp>
        <p:nvSpPr>
          <p:cNvPr id="9221" name="Content Placeholder 2"/>
          <p:cNvSpPr txBox="1">
            <a:spLocks/>
          </p:cNvSpPr>
          <p:nvPr/>
        </p:nvSpPr>
        <p:spPr bwMode="auto">
          <a:xfrm>
            <a:off x="2514600" y="3581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r>
              <a:rPr lang="en-US" altLang="en-US" sz="2600" dirty="0">
                <a:solidFill>
                  <a:srgbClr val="FFFF00"/>
                </a:solidFill>
              </a:rPr>
              <a:t>Yoshida Trail</a:t>
            </a:r>
          </a:p>
          <a:p>
            <a:r>
              <a:rPr lang="en-US" altLang="en-US" sz="2600" dirty="0" err="1">
                <a:solidFill>
                  <a:srgbClr val="FFFF00"/>
                </a:solidFill>
              </a:rPr>
              <a:t>Kawaguchiko</a:t>
            </a:r>
            <a:r>
              <a:rPr lang="en-US" altLang="en-US" sz="2600" dirty="0">
                <a:solidFill>
                  <a:srgbClr val="FFFF00"/>
                </a:solidFill>
              </a:rPr>
              <a:t>-town</a:t>
            </a:r>
          </a:p>
          <a:p>
            <a:r>
              <a:rPr lang="en-US" altLang="en-US" sz="2600" dirty="0">
                <a:solidFill>
                  <a:srgbClr val="FFFF00"/>
                </a:solidFill>
              </a:rPr>
              <a:t>Subaru-line</a:t>
            </a:r>
          </a:p>
          <a:p>
            <a:r>
              <a:rPr lang="en-US" altLang="en-US" sz="2600" dirty="0">
                <a:solidFill>
                  <a:srgbClr val="FFFF00"/>
                </a:solidFill>
              </a:rPr>
              <a:t>Yamanashi prefecture</a:t>
            </a:r>
          </a:p>
          <a:p>
            <a:endParaRPr lang="en-US" altLang="en-US" sz="1600" dirty="0"/>
          </a:p>
          <a:p>
            <a:endParaRPr lang="en-US" altLang="en-US" sz="1600" dirty="0"/>
          </a:p>
        </p:txBody>
      </p:sp>
    </p:spTree>
  </p:cSld>
  <p:clrMapOvr>
    <a:masterClrMapping/>
  </p:clrMapOvr>
  <p:transition spd="slow"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57200" y="152400"/>
            <a:ext cx="8229600" cy="762000"/>
          </a:xfrm>
        </p:spPr>
        <p:txBody>
          <a:bodyPr/>
          <a:lstStyle/>
          <a:p>
            <a:pPr eaLnBrk="1" hangingPunct="1">
              <a:defRPr/>
            </a:pPr>
            <a:r>
              <a:rPr lang="en-US" altLang="ja-JP" dirty="0">
                <a:ea typeface="MS PGothic" pitchFamily="34" charset="-128"/>
              </a:rPr>
              <a:t>Color coded sign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00328"/>
            <a:ext cx="5888736" cy="4614672"/>
          </a:xfrm>
          <a:prstGeom prst="rect">
            <a:avLst/>
          </a:prstGeom>
        </p:spPr>
      </p:pic>
    </p:spTree>
  </p:cSld>
  <p:clrMapOvr>
    <a:masterClrMapping/>
  </p:clrMapOvr>
  <p:transition spd="slow" advTm="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838200"/>
            <a:ext cx="8229600" cy="1143000"/>
          </a:xfrm>
        </p:spPr>
        <p:txBody>
          <a:bodyPr/>
          <a:lstStyle/>
          <a:p>
            <a:pPr eaLnBrk="1" hangingPunct="1">
              <a:defRPr/>
            </a:pPr>
            <a:r>
              <a:rPr lang="ja-JP" altLang="en-US" sz="6000">
                <a:ea typeface="MS PGothic" pitchFamily="34" charset="-128"/>
              </a:rPr>
              <a:t>② </a:t>
            </a:r>
            <a:r>
              <a:rPr lang="en-US" altLang="ja-JP" sz="6000" dirty="0">
                <a:ea typeface="MS PGothic" pitchFamily="34" charset="-128"/>
              </a:rPr>
              <a:t>Preparation</a:t>
            </a:r>
            <a:endParaRPr lang="en-US" sz="6000" dirty="0">
              <a:ea typeface="MS PGothic" pitchFamily="34" charset="-128"/>
            </a:endParaRPr>
          </a:p>
        </p:txBody>
      </p:sp>
      <p:sp>
        <p:nvSpPr>
          <p:cNvPr id="11267" name="Rectangle 5"/>
          <p:cNvSpPr>
            <a:spLocks noGrp="1" noChangeArrowheads="1"/>
          </p:cNvSpPr>
          <p:nvPr>
            <p:ph type="body" idx="1"/>
          </p:nvPr>
        </p:nvSpPr>
        <p:spPr>
          <a:xfrm>
            <a:off x="457200" y="2362200"/>
            <a:ext cx="8229600" cy="2209800"/>
          </a:xfrm>
          <a:noFill/>
        </p:spPr>
        <p:txBody>
          <a:bodyPr/>
          <a:lstStyle/>
          <a:p>
            <a:pPr eaLnBrk="1" hangingPunct="1"/>
            <a:r>
              <a:rPr lang="en-US" altLang="ja-JP">
                <a:ea typeface="MS PGothic" pitchFamily="34" charset="-128"/>
              </a:rPr>
              <a:t>Limit caffeine &amp; alcohol 24 hours prior</a:t>
            </a:r>
          </a:p>
          <a:p>
            <a:pPr eaLnBrk="1" hangingPunct="1">
              <a:buFontTx/>
              <a:buNone/>
            </a:pPr>
            <a:endParaRPr lang="en-US" altLang="ja-JP" sz="1400">
              <a:ea typeface="MS PGothic" pitchFamily="34" charset="-128"/>
            </a:endParaRPr>
          </a:p>
          <a:p>
            <a:pPr eaLnBrk="1" hangingPunct="1"/>
            <a:r>
              <a:rPr lang="en-US" altLang="ja-JP">
                <a:ea typeface="MS PGothic" pitchFamily="34" charset="-128"/>
              </a:rPr>
              <a:t>Get lots of sleep (</a:t>
            </a:r>
            <a:r>
              <a:rPr lang="en-US" altLang="en-US"/>
              <a:t>at least 8 hours of sleep)</a:t>
            </a:r>
          </a:p>
          <a:p>
            <a:pPr eaLnBrk="1" hangingPunct="1">
              <a:buFontTx/>
              <a:buNone/>
            </a:pPr>
            <a:endParaRPr lang="en-US" altLang="ja-JP" sz="1400">
              <a:ea typeface="MS PGothic" pitchFamily="34" charset="-128"/>
            </a:endParaRPr>
          </a:p>
          <a:p>
            <a:pPr eaLnBrk="1" hangingPunct="1"/>
            <a:r>
              <a:rPr lang="en-US" altLang="ja-JP">
                <a:ea typeface="MS PGothic" pitchFamily="34" charset="-128"/>
              </a:rPr>
              <a:t>Attain proper equipment</a:t>
            </a:r>
          </a:p>
        </p:txBody>
      </p:sp>
    </p:spTree>
  </p:cSld>
  <p:clrMapOvr>
    <a:masterClrMapping/>
  </p:clrMapOvr>
  <p:transition spd="slow" advTm="2000"/>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6641</TotalTime>
  <Words>1835</Words>
  <Application>Microsoft Office PowerPoint</Application>
  <PresentationFormat>On-screen Show (4:3)</PresentationFormat>
  <Paragraphs>280</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MS PGothic</vt:lpstr>
      <vt:lpstr>Arial</vt:lpstr>
      <vt:lpstr>Calibri</vt:lpstr>
      <vt:lpstr>Chiller</vt:lpstr>
      <vt:lpstr>Mountain Top</vt:lpstr>
      <vt:lpstr>Mt. Fuji Safety Briefing</vt:lpstr>
      <vt:lpstr>① Fuji Facts</vt:lpstr>
      <vt:lpstr>Highest mountain in Japan</vt:lpstr>
      <vt:lpstr>40℉ (4 ℃) !</vt:lpstr>
      <vt:lpstr>PowerPoint Presentation</vt:lpstr>
      <vt:lpstr>PowerPoint Presentation</vt:lpstr>
      <vt:lpstr>Don’t get lost !</vt:lpstr>
      <vt:lpstr>Color coded sign</vt:lpstr>
      <vt:lpstr>② Preparation</vt:lpstr>
      <vt:lpstr>Packing</vt:lpstr>
      <vt:lpstr>③ Equipment &amp; Supplies</vt:lpstr>
      <vt:lpstr>Hiking boots (No Sneakers)</vt:lpstr>
      <vt:lpstr>Rain gear (No Poncho)</vt:lpstr>
      <vt:lpstr>Prevent sunburn </vt:lpstr>
      <vt:lpstr>Backpack</vt:lpstr>
      <vt:lpstr>High calorie food, snacks &amp; drinks</vt:lpstr>
      <vt:lpstr>Headlamp or flashlight  &amp; extra batteries</vt:lpstr>
      <vt:lpstr>Gloves</vt:lpstr>
      <vt:lpstr>Clothing (No Jeans)</vt:lpstr>
      <vt:lpstr>Clothing (Layers)</vt:lpstr>
      <vt:lpstr>Helmet</vt:lpstr>
      <vt:lpstr>Helpful Items</vt:lpstr>
      <vt:lpstr>Other supplies</vt:lpstr>
      <vt:lpstr>④ Expenses</vt:lpstr>
      <vt:lpstr>Souvenir climbing sticks Can purchase at Mt. Fuji.</vt:lpstr>
      <vt:lpstr>Souvenir stamps (200-500yen) You can have your hiking stick stamped at the huts. </vt:lpstr>
      <vt:lpstr>⑤ Climbing Precaution</vt:lpstr>
      <vt:lpstr>The beginning at the 5th station </vt:lpstr>
      <vt:lpstr>Starts off with a little downhill</vt:lpstr>
      <vt:lpstr>Slow and steady pace is the key!</vt:lpstr>
      <vt:lpstr>The rough terrain</vt:lpstr>
      <vt:lpstr>Safety</vt:lpstr>
      <vt:lpstr>8th station</vt:lpstr>
      <vt:lpstr>Warning　 ① </vt:lpstr>
      <vt:lpstr>Altitude Sickness</vt:lpstr>
      <vt:lpstr>Little above the original 8th station </vt:lpstr>
      <vt:lpstr>Almost there!</vt:lpstr>
      <vt:lpstr>View of the Sunrise</vt:lpstr>
      <vt:lpstr>Summit vendors</vt:lpstr>
      <vt:lpstr>When you reach the top</vt:lpstr>
      <vt:lpstr>Heading down It’s all loose gravel from here!</vt:lpstr>
      <vt:lpstr>Warning　 ②  </vt:lpstr>
      <vt:lpstr>Before heading down</vt:lpstr>
      <vt:lpstr>Sign at the main split. Go left!</vt:lpstr>
      <vt:lpstr>Warning　 ③ </vt:lpstr>
      <vt:lpstr>Long long walk and …</vt:lpstr>
      <vt:lpstr>Finished! Back at the 5th station</vt:lpstr>
      <vt:lpstr>PowerPoint Presentation</vt:lpstr>
      <vt:lpstr>PowerPoint Presentation</vt:lpstr>
      <vt:lpstr>PowerPoint Presentation</vt:lpstr>
      <vt:lpstr>Warning　 ④  </vt:lpstr>
      <vt:lpstr>Warning　 ⑤ </vt:lpstr>
      <vt:lpstr>Warning　 ⑥ </vt:lpstr>
      <vt:lpstr>PowerPoint Presentation</vt:lpstr>
      <vt:lpstr>Some advice</vt:lpstr>
      <vt:lpstr>PowerPoint Presentation</vt:lpstr>
      <vt:lpstr>GOOD LUCK!!</vt:lpstr>
    </vt:vector>
  </TitlesOfParts>
  <Company>United States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Fuji Safety Meeting</dc:title>
  <dc:creator>USAF User</dc:creator>
  <cp:lastModifiedBy>INOMATA, YOSHIHIRO JP DOD PACAF 374 FSS/FSWO</cp:lastModifiedBy>
  <cp:revision>331</cp:revision>
  <dcterms:created xsi:type="dcterms:W3CDTF">2007-05-25T03:39:04Z</dcterms:created>
  <dcterms:modified xsi:type="dcterms:W3CDTF">2025-03-29T02:30:49Z</dcterms:modified>
</cp:coreProperties>
</file>